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10.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Lst>
  <p:notesMasterIdLst>
    <p:notesMasterId r:id="rId7"/>
  </p:notesMasterIdLst>
  <p:sldIdLst>
    <p:sldId id="432" r:id="rId5"/>
    <p:sldId id="6395" r:id="rId6"/>
    <p:sldId id="6396" r:id="rId8"/>
    <p:sldId id="6402" r:id="rId9"/>
    <p:sldId id="6398" r:id="rId10"/>
    <p:sldId id="6400" r:id="rId11"/>
    <p:sldId id="6401" r:id="rId12"/>
    <p:sldId id="6403" r:id="rId13"/>
    <p:sldId id="6404" r:id="rId14"/>
    <p:sldId id="6408" r:id="rId15"/>
    <p:sldId id="6406" r:id="rId16"/>
    <p:sldId id="6534" r:id="rId17"/>
    <p:sldId id="6535" r:id="rId18"/>
    <p:sldId id="6405" r:id="rId19"/>
    <p:sldId id="6409" r:id="rId20"/>
    <p:sldId id="6410" r:id="rId21"/>
    <p:sldId id="6411" r:id="rId22"/>
    <p:sldId id="6413" r:id="rId23"/>
    <p:sldId id="6414" r:id="rId24"/>
    <p:sldId id="6415" r:id="rId25"/>
    <p:sldId id="6416" r:id="rId26"/>
    <p:sldId id="6417" r:id="rId27"/>
    <p:sldId id="6418" r:id="rId28"/>
    <p:sldId id="6421" r:id="rId29"/>
    <p:sldId id="6422" r:id="rId30"/>
    <p:sldId id="6423" r:id="rId31"/>
    <p:sldId id="6424" r:id="rId32"/>
    <p:sldId id="6428" r:id="rId33"/>
    <p:sldId id="6429" r:id="rId34"/>
    <p:sldId id="6430" r:id="rId35"/>
    <p:sldId id="6431" r:id="rId36"/>
    <p:sldId id="6432" r:id="rId37"/>
    <p:sldId id="6433" r:id="rId38"/>
    <p:sldId id="6434" r:id="rId39"/>
    <p:sldId id="6435" r:id="rId40"/>
    <p:sldId id="6420" r:id="rId41"/>
    <p:sldId id="6437" r:id="rId42"/>
    <p:sldId id="6438" r:id="rId43"/>
    <p:sldId id="6538" r:id="rId44"/>
    <p:sldId id="6539" r:id="rId45"/>
    <p:sldId id="6537" r:id="rId46"/>
    <p:sldId id="6540" r:id="rId47"/>
    <p:sldId id="6436" r:id="rId48"/>
    <p:sldId id="6441" r:id="rId49"/>
    <p:sldId id="6440" r:id="rId50"/>
    <p:sldId id="6541" r:id="rId51"/>
    <p:sldId id="6542" r:id="rId52"/>
    <p:sldId id="6442" r:id="rId53"/>
    <p:sldId id="6443" r:id="rId54"/>
    <p:sldId id="6444" r:id="rId55"/>
    <p:sldId id="6445" r:id="rId56"/>
    <p:sldId id="6446" r:id="rId57"/>
    <p:sldId id="6447" r:id="rId58"/>
    <p:sldId id="6448" r:id="rId59"/>
    <p:sldId id="6449" r:id="rId60"/>
    <p:sldId id="6450" r:id="rId61"/>
    <p:sldId id="6451" r:id="rId62"/>
    <p:sldId id="6452" r:id="rId63"/>
    <p:sldId id="6453" r:id="rId64"/>
    <p:sldId id="6454" r:id="rId65"/>
    <p:sldId id="6455" r:id="rId66"/>
    <p:sldId id="6456" r:id="rId67"/>
    <p:sldId id="6457" r:id="rId68"/>
    <p:sldId id="6458" r:id="rId69"/>
    <p:sldId id="6460" r:id="rId70"/>
    <p:sldId id="6461" r:id="rId71"/>
    <p:sldId id="6462" r:id="rId72"/>
    <p:sldId id="6464" r:id="rId73"/>
    <p:sldId id="6463" r:id="rId74"/>
    <p:sldId id="6466" r:id="rId75"/>
    <p:sldId id="6467" r:id="rId76"/>
    <p:sldId id="6468" r:id="rId77"/>
    <p:sldId id="6469" r:id="rId78"/>
    <p:sldId id="6472" r:id="rId79"/>
    <p:sldId id="6473" r:id="rId80"/>
    <p:sldId id="6475" r:id="rId81"/>
    <p:sldId id="6478" r:id="rId82"/>
    <p:sldId id="6476" r:id="rId83"/>
    <p:sldId id="6474" r:id="rId84"/>
    <p:sldId id="6485" r:id="rId85"/>
    <p:sldId id="6486" r:id="rId86"/>
    <p:sldId id="6487" r:id="rId87"/>
    <p:sldId id="6488" r:id="rId88"/>
    <p:sldId id="6483" r:id="rId89"/>
    <p:sldId id="6489" r:id="rId90"/>
    <p:sldId id="6490" r:id="rId91"/>
    <p:sldId id="6491" r:id="rId92"/>
    <p:sldId id="6492" r:id="rId93"/>
    <p:sldId id="6494" r:id="rId94"/>
    <p:sldId id="6495" r:id="rId95"/>
    <p:sldId id="6496" r:id="rId96"/>
    <p:sldId id="6497" r:id="rId97"/>
    <p:sldId id="6499" r:id="rId98"/>
    <p:sldId id="6500" r:id="rId99"/>
    <p:sldId id="6503" r:id="rId100"/>
    <p:sldId id="6507" r:id="rId101"/>
    <p:sldId id="6508" r:id="rId102"/>
    <p:sldId id="6504" r:id="rId103"/>
    <p:sldId id="6509" r:id="rId104"/>
    <p:sldId id="6512" r:id="rId105"/>
    <p:sldId id="6510" r:id="rId106"/>
    <p:sldId id="6513" r:id="rId107"/>
    <p:sldId id="6514" r:id="rId108"/>
    <p:sldId id="6515" r:id="rId109"/>
    <p:sldId id="6516" r:id="rId110"/>
    <p:sldId id="6518" r:id="rId111"/>
    <p:sldId id="6519" r:id="rId112"/>
    <p:sldId id="6520" r:id="rId113"/>
    <p:sldId id="6521" r:id="rId114"/>
    <p:sldId id="6517" r:id="rId115"/>
    <p:sldId id="6522" r:id="rId116"/>
    <p:sldId id="6523" r:id="rId117"/>
    <p:sldId id="6524" r:id="rId118"/>
    <p:sldId id="6525" r:id="rId119"/>
    <p:sldId id="6526" r:id="rId120"/>
    <p:sldId id="6527" r:id="rId121"/>
    <p:sldId id="6528" r:id="rId122"/>
    <p:sldId id="6529" r:id="rId123"/>
    <p:sldId id="6530" r:id="rId124"/>
    <p:sldId id="6531" r:id="rId125"/>
    <p:sldId id="6533" r:id="rId126"/>
    <p:sldId id="268" r:id="rId127"/>
    <p:sldId id="480" r:id="rId128"/>
    <p:sldId id="354" r:id="rId129"/>
    <p:sldId id="460" r:id="rId130"/>
    <p:sldId id="466" r:id="rId131"/>
    <p:sldId id="465" r:id="rId132"/>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3"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9300"/>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47" autoAdjust="0"/>
    <p:restoredTop sz="89414" autoAdjust="0"/>
  </p:normalViewPr>
  <p:slideViewPr>
    <p:cSldViewPr>
      <p:cViewPr varScale="1">
        <p:scale>
          <a:sx n="105" d="100"/>
          <a:sy n="105" d="100"/>
        </p:scale>
        <p:origin x="208" y="4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9" Type="http://schemas.openxmlformats.org/officeDocument/2006/relationships/slide" Target="slides/slide94.xml"/><Relationship Id="rId98" Type="http://schemas.openxmlformats.org/officeDocument/2006/relationships/slide" Target="slides/slide93.xml"/><Relationship Id="rId97" Type="http://schemas.openxmlformats.org/officeDocument/2006/relationships/slide" Target="slides/slide92.xml"/><Relationship Id="rId96" Type="http://schemas.openxmlformats.org/officeDocument/2006/relationships/slide" Target="slides/slide91.xml"/><Relationship Id="rId95" Type="http://schemas.openxmlformats.org/officeDocument/2006/relationships/slide" Target="slides/slide90.xml"/><Relationship Id="rId94" Type="http://schemas.openxmlformats.org/officeDocument/2006/relationships/slide" Target="slides/slide89.xml"/><Relationship Id="rId93" Type="http://schemas.openxmlformats.org/officeDocument/2006/relationships/slide" Target="slides/slide88.xml"/><Relationship Id="rId92" Type="http://schemas.openxmlformats.org/officeDocument/2006/relationships/slide" Target="slides/slide87.xml"/><Relationship Id="rId91" Type="http://schemas.openxmlformats.org/officeDocument/2006/relationships/slide" Target="slides/slide86.xml"/><Relationship Id="rId90" Type="http://schemas.openxmlformats.org/officeDocument/2006/relationships/slide" Target="slides/slide85.xml"/><Relationship Id="rId9" Type="http://schemas.openxmlformats.org/officeDocument/2006/relationships/slide" Target="slides/slide4.xml"/><Relationship Id="rId89" Type="http://schemas.openxmlformats.org/officeDocument/2006/relationships/slide" Target="slides/slide84.xml"/><Relationship Id="rId88" Type="http://schemas.openxmlformats.org/officeDocument/2006/relationships/slide" Target="slides/slide83.xml"/><Relationship Id="rId87" Type="http://schemas.openxmlformats.org/officeDocument/2006/relationships/slide" Target="slides/slide82.xml"/><Relationship Id="rId86" Type="http://schemas.openxmlformats.org/officeDocument/2006/relationships/slide" Target="slides/slide81.xml"/><Relationship Id="rId85" Type="http://schemas.openxmlformats.org/officeDocument/2006/relationships/slide" Target="slides/slide80.xml"/><Relationship Id="rId84" Type="http://schemas.openxmlformats.org/officeDocument/2006/relationships/slide" Target="slides/slide79.xml"/><Relationship Id="rId83" Type="http://schemas.openxmlformats.org/officeDocument/2006/relationships/slide" Target="slides/slide78.xml"/><Relationship Id="rId82" Type="http://schemas.openxmlformats.org/officeDocument/2006/relationships/slide" Target="slides/slide77.xml"/><Relationship Id="rId81" Type="http://schemas.openxmlformats.org/officeDocument/2006/relationships/slide" Target="slides/slide76.xml"/><Relationship Id="rId80" Type="http://schemas.openxmlformats.org/officeDocument/2006/relationships/slide" Target="slides/slide75.xml"/><Relationship Id="rId8" Type="http://schemas.openxmlformats.org/officeDocument/2006/relationships/slide" Target="slides/slide3.xml"/><Relationship Id="rId79" Type="http://schemas.openxmlformats.org/officeDocument/2006/relationships/slide" Target="slides/slide74.xml"/><Relationship Id="rId78" Type="http://schemas.openxmlformats.org/officeDocument/2006/relationships/slide" Target="slides/slide73.xml"/><Relationship Id="rId77" Type="http://schemas.openxmlformats.org/officeDocument/2006/relationships/slide" Target="slides/slide72.xml"/><Relationship Id="rId76" Type="http://schemas.openxmlformats.org/officeDocument/2006/relationships/slide" Target="slides/slide71.xml"/><Relationship Id="rId75" Type="http://schemas.openxmlformats.org/officeDocument/2006/relationships/slide" Target="slides/slide70.xml"/><Relationship Id="rId74" Type="http://schemas.openxmlformats.org/officeDocument/2006/relationships/slide" Target="slides/slide69.xml"/><Relationship Id="rId73" Type="http://schemas.openxmlformats.org/officeDocument/2006/relationships/slide" Target="slides/slide68.xml"/><Relationship Id="rId72" Type="http://schemas.openxmlformats.org/officeDocument/2006/relationships/slide" Target="slides/slide67.xml"/><Relationship Id="rId71" Type="http://schemas.openxmlformats.org/officeDocument/2006/relationships/slide" Target="slides/slide66.xml"/><Relationship Id="rId70" Type="http://schemas.openxmlformats.org/officeDocument/2006/relationships/slide" Target="slides/slide65.xml"/><Relationship Id="rId7" Type="http://schemas.openxmlformats.org/officeDocument/2006/relationships/notesMaster" Target="notesMasters/notesMaster1.xml"/><Relationship Id="rId69" Type="http://schemas.openxmlformats.org/officeDocument/2006/relationships/slide" Target="slides/slide64.xml"/><Relationship Id="rId68" Type="http://schemas.openxmlformats.org/officeDocument/2006/relationships/slide" Target="slides/slide63.xml"/><Relationship Id="rId67" Type="http://schemas.openxmlformats.org/officeDocument/2006/relationships/slide" Target="slides/slide62.xml"/><Relationship Id="rId66" Type="http://schemas.openxmlformats.org/officeDocument/2006/relationships/slide" Target="slides/slide61.xml"/><Relationship Id="rId65" Type="http://schemas.openxmlformats.org/officeDocument/2006/relationships/slide" Target="slides/slide60.xml"/><Relationship Id="rId64" Type="http://schemas.openxmlformats.org/officeDocument/2006/relationships/slide" Target="slides/slide59.xml"/><Relationship Id="rId63" Type="http://schemas.openxmlformats.org/officeDocument/2006/relationships/slide" Target="slides/slide58.xml"/><Relationship Id="rId62" Type="http://schemas.openxmlformats.org/officeDocument/2006/relationships/slide" Target="slides/slide57.xml"/><Relationship Id="rId61" Type="http://schemas.openxmlformats.org/officeDocument/2006/relationships/slide" Target="slides/slide56.xml"/><Relationship Id="rId60" Type="http://schemas.openxmlformats.org/officeDocument/2006/relationships/slide" Target="slides/slide55.xml"/><Relationship Id="rId6" Type="http://schemas.openxmlformats.org/officeDocument/2006/relationships/slide" Target="slides/slide2.xml"/><Relationship Id="rId59" Type="http://schemas.openxmlformats.org/officeDocument/2006/relationships/slide" Target="slides/slide54.xml"/><Relationship Id="rId58" Type="http://schemas.openxmlformats.org/officeDocument/2006/relationships/slide" Target="slides/slide53.xml"/><Relationship Id="rId57" Type="http://schemas.openxmlformats.org/officeDocument/2006/relationships/slide" Target="slides/slide52.xml"/><Relationship Id="rId56" Type="http://schemas.openxmlformats.org/officeDocument/2006/relationships/slide" Target="slides/slide51.xml"/><Relationship Id="rId55" Type="http://schemas.openxmlformats.org/officeDocument/2006/relationships/slide" Target="slides/slide50.xml"/><Relationship Id="rId54" Type="http://schemas.openxmlformats.org/officeDocument/2006/relationships/slide" Target="slides/slide49.xml"/><Relationship Id="rId53" Type="http://schemas.openxmlformats.org/officeDocument/2006/relationships/slide" Target="slides/slide48.xml"/><Relationship Id="rId52" Type="http://schemas.openxmlformats.org/officeDocument/2006/relationships/slide" Target="slides/slide47.xml"/><Relationship Id="rId51" Type="http://schemas.openxmlformats.org/officeDocument/2006/relationships/slide" Target="slides/slide46.xml"/><Relationship Id="rId50" Type="http://schemas.openxmlformats.org/officeDocument/2006/relationships/slide" Target="slides/slide45.xml"/><Relationship Id="rId5" Type="http://schemas.openxmlformats.org/officeDocument/2006/relationships/slide" Target="slides/slide1.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6" Type="http://schemas.openxmlformats.org/officeDocument/2006/relationships/commentAuthors" Target="commentAuthors.xml"/><Relationship Id="rId135" Type="http://schemas.openxmlformats.org/officeDocument/2006/relationships/tableStyles" Target="tableStyles.xml"/><Relationship Id="rId134" Type="http://schemas.openxmlformats.org/officeDocument/2006/relationships/viewProps" Target="viewProps.xml"/><Relationship Id="rId133" Type="http://schemas.openxmlformats.org/officeDocument/2006/relationships/presProps" Target="presProps.xml"/><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 Type="http://schemas.openxmlformats.org/officeDocument/2006/relationships/slide" Target="slides/slide8.xml"/><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125" Type="http://schemas.openxmlformats.org/officeDocument/2006/relationships/slide" Target="slides/slide120.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121" Type="http://schemas.openxmlformats.org/officeDocument/2006/relationships/slide" Target="slides/slide116.xml"/><Relationship Id="rId120" Type="http://schemas.openxmlformats.org/officeDocument/2006/relationships/slide" Target="slides/slide115.xml"/><Relationship Id="rId12" Type="http://schemas.openxmlformats.org/officeDocument/2006/relationships/slide" Target="slides/slide7.xml"/><Relationship Id="rId119" Type="http://schemas.openxmlformats.org/officeDocument/2006/relationships/slide" Target="slides/slide114.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4" Type="http://schemas.openxmlformats.org/officeDocument/2006/relationships/slide" Target="slides/slide109.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110" Type="http://schemas.openxmlformats.org/officeDocument/2006/relationships/slide" Target="slides/slide105.xml"/><Relationship Id="rId11" Type="http://schemas.openxmlformats.org/officeDocument/2006/relationships/slide" Target="slides/slide6.xml"/><Relationship Id="rId109" Type="http://schemas.openxmlformats.org/officeDocument/2006/relationships/slide" Target="slides/slide104.xml"/><Relationship Id="rId108" Type="http://schemas.openxmlformats.org/officeDocument/2006/relationships/slide" Target="slides/slide103.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f>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730"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defRPr sz="1200">
                <a:latin typeface="Arial" panose="020B0604020202020204" pitchFamily="34" charset="0"/>
                <a:ea typeface="宋体" panose="02010600030101010101" pitchFamily="2" charset="-122"/>
              </a:defRPr>
            </a:lvl1pPr>
          </a:lstStyle>
          <a:p>
            <a:pPr>
              <a:defRPr/>
            </a:pPr>
            <a:endParaRPr lang="en-US" altLang="zh-CN"/>
          </a:p>
        </p:txBody>
      </p:sp>
      <p:sp>
        <p:nvSpPr>
          <p:cNvPr id="73731"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a:latin typeface="Arial" panose="020B0604020202020204" pitchFamily="34" charset="0"/>
                <a:ea typeface="宋体" panose="02010600030101010101" pitchFamily="2" charset="-122"/>
              </a:defRPr>
            </a:lvl1pPr>
          </a:lstStyle>
          <a:p>
            <a:pPr>
              <a:defRPr/>
            </a:pPr>
            <a:endParaRPr lang="en-US" altLang="zh-CN"/>
          </a:p>
        </p:txBody>
      </p:sp>
      <p:sp>
        <p:nvSpPr>
          <p:cNvPr id="8397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73733"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73734"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defRPr sz="1200">
                <a:latin typeface="Arial" panose="020B0604020202020204" pitchFamily="34" charset="0"/>
                <a:ea typeface="宋体" panose="02010600030101010101" pitchFamily="2" charset="-122"/>
              </a:defRPr>
            </a:lvl1pPr>
          </a:lstStyle>
          <a:p>
            <a:pPr>
              <a:defRPr/>
            </a:pPr>
            <a:endParaRPr lang="en-US" altLang="zh-CN"/>
          </a:p>
        </p:txBody>
      </p:sp>
      <p:sp>
        <p:nvSpPr>
          <p:cNvPr id="73735"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a:lvl1pPr>
          </a:lstStyle>
          <a:p>
            <a:fld id="{F35EDEF7-1C9B-4C0C-AB77-68F6D9D024A1}"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0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6.xml"/></Relationships>
</file>

<file path=ppt/notesSlides/_rels/notesSlide10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7.xml"/></Relationships>
</file>

<file path=ppt/notesSlides/_rels/notesSlide10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8.xml"/></Relationships>
</file>

<file path=ppt/notesSlides/_rels/notesSlide10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9.xml"/></Relationships>
</file>

<file path=ppt/notesSlides/_rels/notesSlide10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0.xml"/></Relationships>
</file>

<file path=ppt/notesSlides/_rels/notesSlide10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1.xml"/></Relationships>
</file>

<file path=ppt/notesSlides/_rels/notesSlide10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2.xml"/></Relationships>
</file>

<file path=ppt/notesSlides/_rels/notesSlide10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3.xml"/></Relationships>
</file>

<file path=ppt/notesSlides/_rels/notesSlide10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5.xml"/></Relationships>
</file>

<file path=ppt/notesSlides/_rels/notesSlide10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6.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7.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_rels/notesSlide8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5.xml"/></Relationships>
</file>

<file path=ppt/notesSlides/_rels/notesSlide8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6.xml"/></Relationships>
</file>

<file path=ppt/notesSlides/_rels/notesSlide8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7.xml"/></Relationships>
</file>

<file path=ppt/notesSlides/_rels/notesSlide8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8.xml"/></Relationships>
</file>

<file path=ppt/notesSlides/_rels/notesSlide8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1.xml"/></Relationships>
</file>

<file path=ppt/notesSlides/_rels/notesSlide8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2.xml"/></Relationships>
</file>

<file path=ppt/notesSlides/_rels/notesSlide8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3.xml"/></Relationships>
</file>

<file path=ppt/notesSlides/_rels/notesSlide8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5.xml"/></Relationships>
</file>

<file path=ppt/notesSlides/_rels/notesSlide9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6.xml"/></Relationships>
</file>

<file path=ppt/notesSlides/_rels/notesSlide9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7.xml"/></Relationships>
</file>

<file path=ppt/notesSlides/_rels/notesSlide9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8.xml"/></Relationships>
</file>

<file path=ppt/notesSlides/_rels/notesSlide9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9.xml"/></Relationships>
</file>

<file path=ppt/notesSlides/_rels/notesSlide9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1.xml"/></Relationships>
</file>

<file path=ppt/notesSlides/_rels/notesSlide9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2.xml"/></Relationships>
</file>

<file path=ppt/notesSlides/_rels/notesSlide9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3.xml"/></Relationships>
</file>

<file path=ppt/notesSlides/_rels/notesSlide9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4.xml"/></Relationships>
</file>

<file path=ppt/notesSlides/_rels/notesSlide9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a:t>
            </a:r>
            <a:r>
              <a:rPr lang="en-US" altLang="zh-CN" dirty="0"/>
              <a:t>or exploiting instruction-level parallelism, we have discussed various techniques such as branch prediction, dynamic scheduling, and speculation to eliminate data and control stalls</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Because of the similarities in hardware and required compiler technology, we focus on VLIWs in this section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Perform the basic instruction issue—Looking up the register location in the register tables, renaming the registers, allocating a reorder buffer entry, and fetching any results from the registers or reorder buffer before sending the micro-ops to the reservation stations. Up to four micro-ops can be pro- </a:t>
            </a:r>
            <a:r>
              <a:rPr lang="en-US" sz="1200" kern="1200" dirty="0" err="1">
                <a:solidFill>
                  <a:schemeClr val="tx1"/>
                </a:solidFill>
                <a:effectLst/>
                <a:latin typeface="Arial" panose="020B0604020202020204" pitchFamily="34" charset="0"/>
                <a:ea typeface="宋体" panose="02010600030101010101" pitchFamily="2" charset="-122"/>
                <a:cs typeface="+mn-cs"/>
              </a:rPr>
              <a:t>cessed</a:t>
            </a:r>
            <a:r>
              <a:rPr lang="en-US" sz="1200" kern="1200" dirty="0">
                <a:solidFill>
                  <a:schemeClr val="tx1"/>
                </a:solidFill>
                <a:effectLst/>
                <a:latin typeface="Arial" panose="020B0604020202020204" pitchFamily="34" charset="0"/>
                <a:ea typeface="宋体" panose="02010600030101010101" pitchFamily="2" charset="-122"/>
                <a:cs typeface="+mn-cs"/>
              </a:rPr>
              <a:t> every clock cycle; they are assigned the next available reorder buffer entries.</a:t>
            </a:r>
            <a:endParaRPr lang="en-US" sz="1200" kern="1200" dirty="0">
              <a:solidFill>
                <a:schemeClr val="tx1"/>
              </a:solidFill>
              <a:effectLst/>
              <a:latin typeface="Arial" panose="020B0604020202020204" pitchFamily="34" charset="0"/>
              <a:ea typeface="宋体" panose="02010600030101010101" pitchFamily="2" charset="-122"/>
              <a:cs typeface="+mn-cs"/>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i7 uses a centralized reservation station shared by six functional units. </a:t>
            </a:r>
            <a:r>
              <a:rPr lang="en-US" sz="1200" kern="1200" dirty="0" err="1">
                <a:solidFill>
                  <a:schemeClr val="tx1"/>
                </a:solidFill>
                <a:effectLst/>
                <a:latin typeface="Arial" panose="020B0604020202020204" pitchFamily="34" charset="0"/>
                <a:ea typeface="宋体" panose="02010600030101010101" pitchFamily="2" charset="-122"/>
                <a:cs typeface="+mn-cs"/>
              </a:rPr>
              <a:t>Upto</a:t>
            </a:r>
            <a:r>
              <a:rPr lang="en-US" sz="1200" kern="1200" dirty="0">
                <a:solidFill>
                  <a:schemeClr val="tx1"/>
                </a:solidFill>
                <a:effectLst/>
                <a:latin typeface="Arial" panose="020B0604020202020204" pitchFamily="34" charset="0"/>
                <a:ea typeface="宋体" panose="02010600030101010101" pitchFamily="2" charset="-122"/>
                <a:cs typeface="+mn-cs"/>
              </a:rPr>
              <a:t> six micro-ops may be dispatched to the functional units every clock cycle.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Micro-ops are executed by the individual function units, and then results are sent back to any waiting reservation station as well as to the register retirement unit, where they will update the register state once it is known that the </a:t>
            </a:r>
            <a:r>
              <a:rPr lang="en-US" sz="1200" kern="1200" dirty="0" err="1">
                <a:solidFill>
                  <a:schemeClr val="tx1"/>
                </a:solidFill>
                <a:effectLst/>
                <a:latin typeface="Arial" panose="020B0604020202020204" pitchFamily="34" charset="0"/>
                <a:ea typeface="宋体" panose="02010600030101010101" pitchFamily="2" charset="-122"/>
                <a:cs typeface="+mn-cs"/>
              </a:rPr>
              <a:t>instruc</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tion</a:t>
            </a:r>
            <a:r>
              <a:rPr lang="en-US" sz="1200" kern="1200" dirty="0">
                <a:solidFill>
                  <a:schemeClr val="tx1"/>
                </a:solidFill>
                <a:effectLst/>
                <a:latin typeface="Arial" panose="020B0604020202020204" pitchFamily="34" charset="0"/>
                <a:ea typeface="宋体" panose="02010600030101010101" pitchFamily="2" charset="-122"/>
                <a:cs typeface="+mn-cs"/>
              </a:rPr>
              <a:t> is no longer speculative. The entry corresponding to the instruction in the reorder buffer is marked as complete.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When one or more instructions at the head of the reorder buffer have been marked as complete, the pending writes in the register retirement unit are exe- </a:t>
            </a:r>
            <a:r>
              <a:rPr lang="en-US" sz="1200" kern="1200" dirty="0" err="1">
                <a:solidFill>
                  <a:schemeClr val="tx1"/>
                </a:solidFill>
                <a:effectLst/>
                <a:latin typeface="Arial" panose="020B0604020202020204" pitchFamily="34" charset="0"/>
                <a:ea typeface="宋体" panose="02010600030101010101" pitchFamily="2" charset="-122"/>
                <a:cs typeface="+mn-cs"/>
              </a:rPr>
              <a:t>cuted</a:t>
            </a:r>
            <a:r>
              <a:rPr lang="en-US" sz="1200" kern="1200" dirty="0">
                <a:solidFill>
                  <a:schemeClr val="tx1"/>
                </a:solidFill>
                <a:effectLst/>
                <a:latin typeface="Arial" panose="020B0604020202020204" pitchFamily="34" charset="0"/>
                <a:ea typeface="宋体" panose="02010600030101010101" pitchFamily="2" charset="-122"/>
                <a:cs typeface="+mn-cs"/>
              </a:rPr>
              <a:t>, and the instructions are removed from the reorder buffer.</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Thus most losses come either from branch </a:t>
            </a:r>
            <a:r>
              <a:rPr lang="en-US" sz="1200" kern="1200" dirty="0" err="1">
                <a:solidFill>
                  <a:schemeClr val="tx1"/>
                </a:solidFill>
                <a:effectLst/>
                <a:latin typeface="Arial" panose="020B0604020202020204" pitchFamily="34" charset="0"/>
                <a:ea typeface="宋体" panose="02010600030101010101" pitchFamily="2" charset="-122"/>
                <a:cs typeface="+mn-cs"/>
              </a:rPr>
              <a:t>mispredicts</a:t>
            </a:r>
            <a:r>
              <a:rPr lang="en-US" sz="1200" kern="1200" dirty="0">
                <a:solidFill>
                  <a:schemeClr val="tx1"/>
                </a:solidFill>
                <a:effectLst/>
                <a:latin typeface="Arial" panose="020B0604020202020204" pitchFamily="34" charset="0"/>
                <a:ea typeface="宋体" panose="02010600030101010101" pitchFamily="2" charset="-122"/>
                <a:cs typeface="+mn-cs"/>
              </a:rPr>
              <a:t> or cache misses. The cost of a branch </a:t>
            </a:r>
            <a:r>
              <a:rPr lang="en-US" sz="1200" kern="1200" dirty="0" err="1">
                <a:solidFill>
                  <a:schemeClr val="tx1"/>
                </a:solidFill>
                <a:effectLst/>
                <a:latin typeface="Arial" panose="020B0604020202020204" pitchFamily="34" charset="0"/>
                <a:ea typeface="宋体" panose="02010600030101010101" pitchFamily="2" charset="-122"/>
                <a:cs typeface="+mn-cs"/>
              </a:rPr>
              <a:t>mispredict</a:t>
            </a:r>
            <a:r>
              <a:rPr lang="en-US" sz="1200" kern="1200" dirty="0">
                <a:solidFill>
                  <a:schemeClr val="tx1"/>
                </a:solidFill>
                <a:effectLst/>
                <a:latin typeface="Arial" panose="020B0604020202020204" pitchFamily="34" charset="0"/>
                <a:ea typeface="宋体" panose="02010600030101010101" pitchFamily="2" charset="-122"/>
                <a:cs typeface="+mn-cs"/>
              </a:rPr>
              <a:t> is 17 cycles, whereas the cost of an L1 miss is about 10 cycles. An L2 miss is slightly more than three times as costly as an L1 miss, and an L3 miss costs about 13 times what an L1 miss costs (130–135 cycles). Although the processor will attempt to find alternative instructions to execute during L2 and L3 misses, it is likely that some of the buffers will fill before a miss completes, causing the processor to stop issuing instructions.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3.40 shows the overall CPI for the 19 SPECCPUint2006 benchmarks compared to the CPI for the earlier i7 920. The average CPI on the i7 6700 is 0.71, whereas it is almost 1.5 times better on the i7 920, at 1.06. This difference derives from improved branch prediction and a reduction in the demand miss rates (see Figure 2.26 on page 135).</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0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0BE85365-5725-3249-8A9C-FF5D0B1FA53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73410" name="Rectangle 2"/>
          <p:cNvSpPr>
            <a:spLocks noGrp="1" noRot="1" noChangeAspect="1" noChangeArrowheads="1" noTextEdit="1"/>
          </p:cNvSpPr>
          <p:nvPr>
            <p:ph type="sldImg"/>
          </p:nvPr>
        </p:nvSpPr>
        <p:spPr/>
      </p:sp>
      <p:sp>
        <p:nvSpPr>
          <p:cNvPr id="27341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dirty="0">
              <a:latin typeface="Arial" panose="020B0604020202020204" pitchFamily="34" charset="0"/>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幻灯片图像占位符 1"/>
          <p:cNvSpPr>
            <a:spLocks noGrp="1" noRot="1" noChangeAspect="1" noTextEdit="1"/>
          </p:cNvSpPr>
          <p:nvPr>
            <p:ph type="sldImg"/>
          </p:nvPr>
        </p:nvSpPr>
        <p:spPr/>
      </p:sp>
      <p:sp>
        <p:nvSpPr>
          <p:cNvPr id="11469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The following content corresponds to chapter 3 (mostly 3.3 – 3.14)</a:t>
            </a:r>
            <a:endParaRPr lang="en-US" altLang="zh-CN" dirty="0">
              <a:latin typeface="Arial" panose="020B0604020202020204" pitchFamily="34" charset="0"/>
              <a:ea typeface="宋体" panose="02010600030101010101" pitchFamily="2" charset="-122"/>
            </a:endParaRPr>
          </a:p>
          <a:p>
            <a:r>
              <a:rPr lang="en-US" altLang="zh-CN" dirty="0">
                <a:latin typeface="Arial" panose="020B0604020202020204" pitchFamily="34" charset="0"/>
                <a:ea typeface="宋体" panose="02010600030101010101" pitchFamily="2" charset="-122"/>
              </a:rPr>
              <a:t>atop the basic working principles of pipelining we have learnt from Appendix C.</a:t>
            </a:r>
            <a:endParaRPr lang="en-US" altLang="zh-CN" dirty="0">
              <a:latin typeface="Arial" panose="020B0604020202020204" pitchFamily="34" charset="0"/>
              <a:ea typeface="宋体" panose="02010600030101010101" pitchFamily="2" charset="-122"/>
            </a:endParaRPr>
          </a:p>
        </p:txBody>
      </p:sp>
      <p:sp>
        <p:nvSpPr>
          <p:cNvPr id="11469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72CA958-C9A7-430A-B15C-8517BA0532C4}" type="slidenum">
              <a:rPr lang="en-US" altLang="zh-CN"/>
            </a:fld>
            <a:endParaRPr lang="en-US" altLang="zh-CN"/>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5" name="幻灯片图像占位符 1"/>
          <p:cNvSpPr>
            <a:spLocks noGrp="1" noRot="1" noChangeAspect="1" noChangeArrowheads="1" noTextEdit="1"/>
          </p:cNvSpPr>
          <p:nvPr>
            <p:ph type="sldImg"/>
          </p:nvPr>
        </p:nvSpPr>
        <p:spPr/>
      </p:sp>
      <p:sp>
        <p:nvSpPr>
          <p:cNvPr id="22630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Thanksgiving is coming in a few days.</a:t>
            </a:r>
            <a:endParaRPr lang="en-US" altLang="zh-CN" dirty="0">
              <a:latin typeface="Arial" panose="020B0604020202020204" pitchFamily="34" charset="0"/>
            </a:endParaRPr>
          </a:p>
          <a:p>
            <a:r>
              <a:rPr lang="en-US" altLang="zh-CN" dirty="0">
                <a:latin typeface="Arial" panose="020B0604020202020204" pitchFamily="34" charset="0"/>
              </a:rPr>
              <a:t>In the light of being thankful and grateful, I usually share this video with the class this time around.</a:t>
            </a:r>
            <a:endParaRPr lang="en-US" altLang="zh-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Sometimes, the best way to return the favor is to spread the kindness, offer help to others whenever you have the opportunity and power.</a:t>
            </a:r>
            <a:endParaRPr lang="en-US" altLang="zh-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This message can be best echoed in this video.</a:t>
            </a:r>
            <a:endParaRPr lang="zh-CN" altLang="en-US" dirty="0">
              <a:latin typeface="Arial" panose="020B0604020202020204" pitchFamily="34" charset="0"/>
            </a:endParaRPr>
          </a:p>
        </p:txBody>
      </p:sp>
      <p:sp>
        <p:nvSpPr>
          <p:cNvPr id="226307"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6CCCB6F0-B6EF-A84A-9094-74C0A5A52CA4}"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3" name="幻灯片图像占位符 1"/>
          <p:cNvSpPr>
            <a:spLocks noGrp="1" noRot="1" noChangeAspect="1" noChangeArrowheads="1" noTextEdit="1"/>
          </p:cNvSpPr>
          <p:nvPr>
            <p:ph type="sldImg"/>
          </p:nvPr>
        </p:nvSpPr>
        <p:spPr/>
      </p:sp>
      <p:sp>
        <p:nvSpPr>
          <p:cNvPr id="22835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228355"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CAA91A90-056A-D342-BCEE-122BA11F1783}"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Because of the similarities in hardware and required compiler technology, we focus on VLIWs in this section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1" name="Slide Image Placeholder 1"/>
          <p:cNvSpPr>
            <a:spLocks noGrp="1" noRot="1" noChangeAspect="1" noChangeArrowheads="1" noTextEdit="1"/>
          </p:cNvSpPr>
          <p:nvPr>
            <p:ph type="sldImg"/>
          </p:nvPr>
        </p:nvSpPr>
        <p:spPr/>
      </p:sp>
      <p:sp>
        <p:nvSpPr>
          <p:cNvPr id="23040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rPr>
              <a:t>”you have talent, you are capable, and you belong.”</a:t>
            </a:r>
            <a:endParaRPr lang="en-US" altLang="en-US">
              <a:latin typeface="Arial" panose="020B0604020202020204" pitchFamily="34" charset="0"/>
            </a:endParaRPr>
          </a:p>
        </p:txBody>
      </p:sp>
      <p:sp>
        <p:nvSpPr>
          <p:cNvPr id="23040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7634001C-EAEE-ED4B-A0B9-6238F6A03DC4}"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宋体" panose="02010600030101010101" pitchFamily="2" charset="-122"/>
                <a:cs typeface="+mn-cs"/>
              </a:rPr>
              <a:t>To keep the functional units busy, there must be enough parallelism in a code sequence to fill the available operation slots. This parallelism is uncovered by unrolling loops and scheduling the code within the single larger loop body. If the unrolling generates straight-line code, then local scheduling techniques, which operate on a single basic block, can be used. If finding and exploiting the parallel- ism require scheduling code across branches, a substantially more complex global scheduling algorithm must be used. Global scheduling algorithms are not only more complex in structure, but they also must deal with significantly more com- plicated trade-offs in optimization, because moving code across branches is expensive. </a:t>
            </a:r>
            <a:endParaRPr lang="en-US" dirty="0"/>
          </a:p>
          <a:p>
            <a:r>
              <a:rPr lang="en-US" sz="1200" kern="1200" dirty="0">
                <a:solidFill>
                  <a:schemeClr val="tx1"/>
                </a:solidFill>
                <a:effectLst/>
                <a:latin typeface="Arial" panose="020B0604020202020204" pitchFamily="34" charset="0"/>
                <a:ea typeface="宋体" panose="02010600030101010101" pitchFamily="2" charset="-122"/>
                <a:cs typeface="+mn-cs"/>
              </a:rPr>
              <a:t>In Appendix H, we discuss trace scheduling, one of these global scheduling techniques developed specifically for VLIWs; we will also explore special hardware support that allows some conditional branches to be eliminated, extending the use- fulness of local scheduling and enhancing the performance of global scheduling.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3.20 VLIW instructions that occupy the inner loop and replace the unrolled sequence. This code takes 9 cycles assuming correct branch prediction. The issue rate is 23 operations in 9 clock cycles, or 2.5 operations per cycle. The efficiency, the percentage of available slots that contained an operation, is about 60%. To achieve this issue rate requires a larger number of registers than RISC-V would normally use in this loop. The preceding VLIW code sequence requires at least eight FP registers, whereas the same code sequence for the base RISC-V processor can use as few as two FP registers or as many as five when unrolled and scheduled.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3.20 shows the code. The loop has been unrolled to make seven copies of the body, which eliminates all stalls (i.e., completely empty issue cycles), and runs in 9 cycles for the unrolled and scheduled loop. This code yields a running rate of seven results in 9 cycles, or 1.29 cycles per result, nearly twice as fast as the two-issue superscalar of Section 3.2 that used unrolled and scheduled code.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In this section, we put all three together, which yields a microarchitecture quite similar to those in modern microprocessors.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Essentially, we aim to improve the number of instructions that can be completed per clock cycle, that is, IPC</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This issue step is one of the most fundamental bottlenecks in dynamically scheduled superscalars. To illustrate the complexity of this process, Figure 3.22 shows the issue logic for one case: issuing a load followed by a dependent FP operation.</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Essentially, we aim to improve the number of instructions that can be completed per clock cycle, that is, IPC</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Let’s assume we want to extend </a:t>
            </a:r>
            <a:r>
              <a:rPr lang="en-US" sz="1200" kern="1200" dirty="0" err="1">
                <a:solidFill>
                  <a:schemeClr val="tx1"/>
                </a:solidFill>
                <a:effectLst/>
                <a:latin typeface="Arial" panose="020B0604020202020204" pitchFamily="34" charset="0"/>
                <a:ea typeface="宋体" panose="02010600030101010101" pitchFamily="2" charset="-122"/>
                <a:cs typeface="+mn-cs"/>
              </a:rPr>
              <a:t>Tomasulo’s</a:t>
            </a:r>
            <a:r>
              <a:rPr lang="en-US" sz="1200" kern="1200" dirty="0">
                <a:solidFill>
                  <a:schemeClr val="tx1"/>
                </a:solidFill>
                <a:effectLst/>
                <a:latin typeface="Arial" panose="020B0604020202020204" pitchFamily="34" charset="0"/>
                <a:ea typeface="宋体" panose="02010600030101010101" pitchFamily="2" charset="-122"/>
                <a:cs typeface="+mn-cs"/>
              </a:rPr>
              <a:t> algorithm to support multiple- issue superscalar pipeline with separate integer, load/store, and floating-point units (both FP multiply and FP add), each of which can initiate an operation on every clock.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Notice that we need to have assigned reorder buffer entries for this logic to operate properly, and recall that all these updates happen in a single clock cycle in parallel, not sequentially.</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 time of issue, execution, and writing result for a dual-issue version of our pipeline without speculation.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 time of issue, execution, and writing result for a dual-issue version of our pipeline without speculation.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Given only a single data path, the IPC</a:t>
            </a:r>
            <a:r>
              <a:rPr lang="zh-CN" altLang="en-US" dirty="0"/>
              <a:t> </a:t>
            </a:r>
            <a:r>
              <a:rPr lang="en-US" altLang="zh-CN" dirty="0"/>
              <a:t>cannot be improved beyond one, as we issue only one instruction every clock cycle</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r>
              <a:rPr lang="en-US" dirty="0"/>
              <a:t>pparently, if we deploy multiple data paths on chip, we can allow multiple instructions to issue in a clock cycle, and thus improve the IPC beyond 1.</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processor with two copies of data paths, where IPC can be 2</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Figure3.23 Thetimeofissue,execution,andwritingresultforadual-issueversionofourpipelinewithoutspec- </a:t>
            </a:r>
            <a:r>
              <a:rPr lang="en-US" sz="1200" kern="1200" dirty="0" err="1">
                <a:solidFill>
                  <a:schemeClr val="tx1"/>
                </a:solidFill>
                <a:effectLst/>
                <a:latin typeface="Arial" panose="020B0604020202020204" pitchFamily="34" charset="0"/>
                <a:ea typeface="宋体" panose="02010600030101010101" pitchFamily="2" charset="-122"/>
                <a:cs typeface="+mn-cs"/>
              </a:rPr>
              <a:t>ulation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cannot start execution earlier because it must wait until the branch out- come is determined. This type of program, with data-dependent branches that cannot be resolved earlier, shows the strength of speculation. Separate functional units for address calculation, ALU operations, and branch-condition eval- </a:t>
            </a:r>
            <a:r>
              <a:rPr lang="en-US" sz="1200" kern="1200" dirty="0" err="1">
                <a:solidFill>
                  <a:schemeClr val="tx1"/>
                </a:solidFill>
                <a:effectLst/>
                <a:latin typeface="Arial" panose="020B0604020202020204" pitchFamily="34" charset="0"/>
                <a:ea typeface="宋体" panose="02010600030101010101" pitchFamily="2" charset="-122"/>
                <a:cs typeface="+mn-cs"/>
              </a:rPr>
              <a:t>uation</a:t>
            </a:r>
            <a:r>
              <a:rPr lang="en-US" sz="1200" kern="1200" dirty="0">
                <a:solidFill>
                  <a:schemeClr val="tx1"/>
                </a:solidFill>
                <a:effectLst/>
                <a:latin typeface="Arial" panose="020B0604020202020204" pitchFamily="34" charset="0"/>
                <a:ea typeface="宋体" panose="02010600030101010101" pitchFamily="2" charset="-122"/>
                <a:cs typeface="+mn-cs"/>
              </a:rPr>
              <a:t> allow multiple instructions to execute in the same cycle. Figure 3.24 shows this example with speculation.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3.24 The time of issue, execution, and writing result for a dual-issue version of our pipeline with </a:t>
            </a:r>
            <a:r>
              <a:rPr lang="en-US" sz="1200" kern="1200" dirty="0" err="1">
                <a:solidFill>
                  <a:schemeClr val="tx1"/>
                </a:solidFill>
                <a:effectLst/>
                <a:latin typeface="Arial" panose="020B0604020202020204" pitchFamily="34" charset="0"/>
                <a:ea typeface="宋体" panose="02010600030101010101" pitchFamily="2" charset="-122"/>
                <a:cs typeface="+mn-cs"/>
              </a:rPr>
              <a:t>specu</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 start execution early because it is speculative.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In this case, where a branch can be a critical performance limiter, speculation helps significantly. The third branch in the speculative processor executes in clock cycle 13, whereas it exe- cutes in clock cycle 19 on the nonspeculative pipeline.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This example clearly shows how speculation can be advantageous when there are data-dependent branches, which otherwise would limit performance. This </a:t>
            </a:r>
            <a:r>
              <a:rPr lang="en-US" sz="1200" kern="1200" dirty="0" err="1">
                <a:solidFill>
                  <a:schemeClr val="tx1"/>
                </a:solidFill>
                <a:effectLst/>
                <a:latin typeface="Arial" panose="020B0604020202020204" pitchFamily="34" charset="0"/>
                <a:ea typeface="宋体" panose="02010600030101010101" pitchFamily="2" charset="-122"/>
                <a:cs typeface="+mn-cs"/>
              </a:rPr>
              <a:t>advan</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tage</a:t>
            </a:r>
            <a:r>
              <a:rPr lang="en-US" sz="1200" kern="1200" dirty="0">
                <a:solidFill>
                  <a:schemeClr val="tx1"/>
                </a:solidFill>
                <a:effectLst/>
                <a:latin typeface="Arial" panose="020B0604020202020204" pitchFamily="34" charset="0"/>
                <a:ea typeface="宋体" panose="02010600030101010101" pitchFamily="2" charset="-122"/>
                <a:cs typeface="+mn-cs"/>
              </a:rPr>
              <a:t> depends, however, on accurate branch prediction. Incorrect speculation does not improve performance; in fact, it typically harms performance and, as we shall see, dramatically lowers energy efficiency.</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3.24 The time of issue, execution, and writing result for a dual-issue version of our pipeline with </a:t>
            </a:r>
            <a:r>
              <a:rPr lang="en-US" sz="1200" kern="1200" dirty="0" err="1">
                <a:solidFill>
                  <a:schemeClr val="tx1"/>
                </a:solidFill>
                <a:effectLst/>
                <a:latin typeface="Arial" panose="020B0604020202020204" pitchFamily="34" charset="0"/>
                <a:ea typeface="宋体" panose="02010600030101010101" pitchFamily="2" charset="-122"/>
                <a:cs typeface="+mn-cs"/>
              </a:rPr>
              <a:t>specu</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lation</a:t>
            </a:r>
            <a:r>
              <a:rPr lang="en-US" sz="1200" kern="1200" dirty="0">
                <a:solidFill>
                  <a:schemeClr val="tx1"/>
                </a:solidFill>
                <a:effectLst/>
                <a:latin typeface="Arial" panose="020B0604020202020204" pitchFamily="34" charset="0"/>
                <a:ea typeface="宋体" panose="02010600030101010101" pitchFamily="2" charset="-122"/>
                <a:cs typeface="+mn-cs"/>
              </a:rPr>
              <a:t>. Note that the </a:t>
            </a:r>
            <a:r>
              <a:rPr lang="en-US" sz="1200" kern="1200" dirty="0" err="1">
                <a:solidFill>
                  <a:schemeClr val="tx1"/>
                </a:solidFill>
                <a:effectLst/>
                <a:latin typeface="Arial" panose="020B0604020202020204" pitchFamily="34" charset="0"/>
                <a:ea typeface="宋体" panose="02010600030101010101" pitchFamily="2" charset="-122"/>
                <a:cs typeface="+mn-cs"/>
              </a:rPr>
              <a:t>ld</a:t>
            </a:r>
            <a:r>
              <a:rPr lang="en-US" sz="1200" kern="1200" dirty="0">
                <a:solidFill>
                  <a:schemeClr val="tx1"/>
                </a:solidFill>
                <a:effectLst/>
                <a:latin typeface="Arial" panose="020B0604020202020204" pitchFamily="34" charset="0"/>
                <a:ea typeface="宋体" panose="02010600030101010101" pitchFamily="2" charset="-122"/>
                <a:cs typeface="+mn-cs"/>
              </a:rPr>
              <a:t> following the </a:t>
            </a:r>
            <a:r>
              <a:rPr lang="en-US" sz="1200" kern="1200" dirty="0" err="1">
                <a:solidFill>
                  <a:schemeClr val="tx1"/>
                </a:solidFill>
                <a:effectLst/>
                <a:latin typeface="Arial" panose="020B0604020202020204" pitchFamily="34" charset="0"/>
                <a:ea typeface="宋体" panose="02010600030101010101" pitchFamily="2" charset="-122"/>
                <a:cs typeface="+mn-cs"/>
              </a:rPr>
              <a:t>bne</a:t>
            </a:r>
            <a:r>
              <a:rPr lang="en-US" sz="1200" kern="1200" dirty="0">
                <a:solidFill>
                  <a:schemeClr val="tx1"/>
                </a:solidFill>
                <a:effectLst/>
                <a:latin typeface="Arial" panose="020B0604020202020204" pitchFamily="34" charset="0"/>
                <a:ea typeface="宋体" panose="02010600030101010101" pitchFamily="2" charset="-122"/>
                <a:cs typeface="+mn-cs"/>
              </a:rPr>
              <a:t> can start execution early because it is speculative.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In this case, where a branch can be a critical performance limiter, speculation helps significantly. The third branch in the speculative processor executes in clock cycle 13, whereas it exe- cutes in clock cycle 19 on the nonspeculative pipeline.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This example clearly shows how speculation can be advantageous when there are data-dependent branches, which otherwise would limit performance. This </a:t>
            </a:r>
            <a:r>
              <a:rPr lang="en-US" sz="1200" kern="1200" dirty="0" err="1">
                <a:solidFill>
                  <a:schemeClr val="tx1"/>
                </a:solidFill>
                <a:effectLst/>
                <a:latin typeface="Arial" panose="020B0604020202020204" pitchFamily="34" charset="0"/>
                <a:ea typeface="宋体" panose="02010600030101010101" pitchFamily="2" charset="-122"/>
                <a:cs typeface="+mn-cs"/>
              </a:rPr>
              <a:t>advan</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tage</a:t>
            </a:r>
            <a:r>
              <a:rPr lang="en-US" sz="1200" kern="1200" dirty="0">
                <a:solidFill>
                  <a:schemeClr val="tx1"/>
                </a:solidFill>
                <a:effectLst/>
                <a:latin typeface="Arial" panose="020B0604020202020204" pitchFamily="34" charset="0"/>
                <a:ea typeface="宋体" panose="02010600030101010101" pitchFamily="2" charset="-122"/>
                <a:cs typeface="+mn-cs"/>
              </a:rPr>
              <a:t> depends, however, on accurate branch prediction. Incorrect speculation does not improve performance; in fact, it typically harms performance and, as we shall see, dramatically lowers energy efficiency.</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3.25 A branch-target buffer. The PC of the instruction being fetched is matched against a set of </a:t>
            </a:r>
            <a:r>
              <a:rPr lang="en-US" sz="1200" kern="1200" dirty="0" err="1">
                <a:solidFill>
                  <a:schemeClr val="tx1"/>
                </a:solidFill>
                <a:effectLst/>
                <a:latin typeface="Arial" panose="020B0604020202020204" pitchFamily="34" charset="0"/>
                <a:ea typeface="宋体" panose="02010600030101010101" pitchFamily="2" charset="-122"/>
                <a:cs typeface="+mn-cs"/>
              </a:rPr>
              <a:t>instruc</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tion</a:t>
            </a:r>
            <a:r>
              <a:rPr lang="en-US" sz="1200" kern="1200" dirty="0">
                <a:solidFill>
                  <a:schemeClr val="tx1"/>
                </a:solidFill>
                <a:effectLst/>
                <a:latin typeface="Arial" panose="020B0604020202020204" pitchFamily="34" charset="0"/>
                <a:ea typeface="宋体" panose="02010600030101010101" pitchFamily="2" charset="-122"/>
                <a:cs typeface="+mn-cs"/>
              </a:rPr>
              <a:t> addresses stored in the first column; these represent the addresses of known branches. If the PC matches one of these entries, then the instruction being fetched is a taken branch, and the second field, predicted PC, contains the prediction for the next PC after the branch. Fetching begins immediately at that address. The third field, which is optional, may be used for extra prediction state bits.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dirty="0"/>
              <a:t>Specifically, </a:t>
            </a:r>
            <a:r>
              <a:rPr lang="en-US" sz="1200" kern="1200" dirty="0">
                <a:solidFill>
                  <a:schemeClr val="tx1"/>
                </a:solidFill>
                <a:effectLst/>
                <a:latin typeface="Arial" panose="020B0604020202020204" pitchFamily="34" charset="0"/>
                <a:ea typeface="宋体" panose="02010600030101010101" pitchFamily="2" charset="-122"/>
                <a:cs typeface="+mn-cs"/>
              </a:rPr>
              <a:t>multiple-issue processors come in three major flavors: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1. Statically scheduled superscalar processors</a:t>
            </a:r>
            <a:br>
              <a:rPr lang="en-US" sz="1200" kern="1200" dirty="0">
                <a:solidFill>
                  <a:schemeClr val="tx1"/>
                </a:solidFill>
                <a:effectLst/>
                <a:latin typeface="Arial" panose="020B0604020202020204" pitchFamily="34" charset="0"/>
                <a:ea typeface="宋体" panose="02010600030101010101" pitchFamily="2" charset="-122"/>
                <a:cs typeface="+mn-cs"/>
              </a:rPr>
            </a:br>
            <a:r>
              <a:rPr lang="en-US" sz="1200" kern="1200" dirty="0">
                <a:solidFill>
                  <a:schemeClr val="tx1"/>
                </a:solidFill>
                <a:effectLst/>
                <a:latin typeface="Arial" panose="020B0604020202020204" pitchFamily="34" charset="0"/>
                <a:ea typeface="宋体" panose="02010600030101010101" pitchFamily="2" charset="-122"/>
                <a:cs typeface="+mn-cs"/>
              </a:rPr>
              <a:t>2. VLIW (very long instruction word) processors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3. Dynamically scheduled superscalar processors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3.26 The steps involved in handling an instruction with a branch-target buffer.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3.26 shows the steps when using a branch-target buffer for a simple five- stage pipeline. As we can see in this figure, there will be no branch delay if a branch-prediction entry is found in the buffer and the prediction is correct. Other- wise, there will be a penalty of at least two clock cycles. Dealing with the </a:t>
            </a:r>
            <a:r>
              <a:rPr lang="en-US" sz="1200" kern="1200" dirty="0" err="1">
                <a:solidFill>
                  <a:schemeClr val="tx1"/>
                </a:solidFill>
                <a:effectLst/>
                <a:latin typeface="Arial" panose="020B0604020202020204" pitchFamily="34" charset="0"/>
                <a:ea typeface="宋体" panose="02010600030101010101" pitchFamily="2" charset="-122"/>
                <a:cs typeface="+mn-cs"/>
              </a:rPr>
              <a:t>mispre</a:t>
            </a:r>
            <a:r>
              <a:rPr lang="en-US" sz="1200" kern="1200" dirty="0">
                <a:solidFill>
                  <a:schemeClr val="tx1"/>
                </a:solidFill>
                <a:effectLst/>
                <a:latin typeface="Arial" panose="020B0604020202020204" pitchFamily="34" charset="0"/>
                <a:ea typeface="宋体" panose="02010600030101010101" pitchFamily="2" charset="-122"/>
                <a:cs typeface="+mn-cs"/>
              </a:rPr>
              <a:t>- dictions and misses is a significant challenge because we typically will have to halt instruction fetch while we rewrite the buffer entry. Thus we want to make this pro- </a:t>
            </a:r>
            <a:r>
              <a:rPr lang="en-US" sz="1200" kern="1200" dirty="0" err="1">
                <a:solidFill>
                  <a:schemeClr val="tx1"/>
                </a:solidFill>
                <a:effectLst/>
                <a:latin typeface="Arial" panose="020B0604020202020204" pitchFamily="34" charset="0"/>
                <a:ea typeface="宋体" panose="02010600030101010101" pitchFamily="2" charset="-122"/>
                <a:cs typeface="+mn-cs"/>
              </a:rPr>
              <a:t>cess</a:t>
            </a:r>
            <a:r>
              <a:rPr lang="en-US" sz="1200" kern="1200" dirty="0">
                <a:solidFill>
                  <a:schemeClr val="tx1"/>
                </a:solidFill>
                <a:effectLst/>
                <a:latin typeface="Arial" panose="020B0604020202020204" pitchFamily="34" charset="0"/>
                <a:ea typeface="宋体" panose="02010600030101010101" pitchFamily="2" charset="-122"/>
                <a:cs typeface="+mn-cs"/>
              </a:rPr>
              <a:t> fast to minimize the penalty.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3.26 The steps involved in handling an instruction with a branch-target buffer.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3.26 shows the steps when using a branch-target buffer for a simple five- stage pipeline. As we can see in this figure, there will be no branch delay if a branch-prediction entry is found in the buffer and the prediction is correct. Other- wise, there will be a penalty of at least two clock cycles. Dealing with the </a:t>
            </a:r>
            <a:r>
              <a:rPr lang="en-US" sz="1200" kern="1200" dirty="0" err="1">
                <a:solidFill>
                  <a:schemeClr val="tx1"/>
                </a:solidFill>
                <a:effectLst/>
                <a:latin typeface="Arial" panose="020B0604020202020204" pitchFamily="34" charset="0"/>
                <a:ea typeface="宋体" panose="02010600030101010101" pitchFamily="2" charset="-122"/>
                <a:cs typeface="+mn-cs"/>
              </a:rPr>
              <a:t>mispre</a:t>
            </a:r>
            <a:r>
              <a:rPr lang="en-US" sz="1200" kern="1200" dirty="0">
                <a:solidFill>
                  <a:schemeClr val="tx1"/>
                </a:solidFill>
                <a:effectLst/>
                <a:latin typeface="Arial" panose="020B0604020202020204" pitchFamily="34" charset="0"/>
                <a:ea typeface="宋体" panose="02010600030101010101" pitchFamily="2" charset="-122"/>
                <a:cs typeface="+mn-cs"/>
              </a:rPr>
              <a:t>- dictions and misses is a significant challenge because we typically will have to halt instruction fetch while we rewrite the buffer entry. Thus we want to make this pro- </a:t>
            </a:r>
            <a:r>
              <a:rPr lang="en-US" sz="1200" kern="1200" dirty="0" err="1">
                <a:solidFill>
                  <a:schemeClr val="tx1"/>
                </a:solidFill>
                <a:effectLst/>
                <a:latin typeface="Arial" panose="020B0604020202020204" pitchFamily="34" charset="0"/>
                <a:ea typeface="宋体" panose="02010600030101010101" pitchFamily="2" charset="-122"/>
                <a:cs typeface="+mn-cs"/>
              </a:rPr>
              <a:t>cess</a:t>
            </a:r>
            <a:r>
              <a:rPr lang="en-US" sz="1200" kern="1200" dirty="0">
                <a:solidFill>
                  <a:schemeClr val="tx1"/>
                </a:solidFill>
                <a:effectLst/>
                <a:latin typeface="Arial" panose="020B0604020202020204" pitchFamily="34" charset="0"/>
                <a:ea typeface="宋体" panose="02010600030101010101" pitchFamily="2" charset="-122"/>
                <a:cs typeface="+mn-cs"/>
              </a:rPr>
              <a:t> fast to minimize the penalty.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3.26 The steps involved in handling an instruction with a branch-target buffer.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3.26 shows the steps when using a branch-target buffer for a simple five- stage pipeline. As we can see in this figure, there will be no branch delay if a branch-prediction entry is found in the buffer and the prediction is correct. Other- wise, there will be a penalty of at least two clock cycles. Dealing with the </a:t>
            </a:r>
            <a:r>
              <a:rPr lang="en-US" sz="1200" kern="1200" dirty="0" err="1">
                <a:solidFill>
                  <a:schemeClr val="tx1"/>
                </a:solidFill>
                <a:effectLst/>
                <a:latin typeface="Arial" panose="020B0604020202020204" pitchFamily="34" charset="0"/>
                <a:ea typeface="宋体" panose="02010600030101010101" pitchFamily="2" charset="-122"/>
                <a:cs typeface="+mn-cs"/>
              </a:rPr>
              <a:t>mispre</a:t>
            </a:r>
            <a:r>
              <a:rPr lang="en-US" sz="1200" kern="1200" dirty="0">
                <a:solidFill>
                  <a:schemeClr val="tx1"/>
                </a:solidFill>
                <a:effectLst/>
                <a:latin typeface="Arial" panose="020B0604020202020204" pitchFamily="34" charset="0"/>
                <a:ea typeface="宋体" panose="02010600030101010101" pitchFamily="2" charset="-122"/>
                <a:cs typeface="+mn-cs"/>
              </a:rPr>
              <a:t>- dictions and misses is a significant challenge because we typically will have to halt instruction fetch while we rewrite the buffer entry. Thus we want to make this pro- </a:t>
            </a:r>
            <a:r>
              <a:rPr lang="en-US" sz="1200" kern="1200" dirty="0" err="1">
                <a:solidFill>
                  <a:schemeClr val="tx1"/>
                </a:solidFill>
                <a:effectLst/>
                <a:latin typeface="Arial" panose="020B0604020202020204" pitchFamily="34" charset="0"/>
                <a:ea typeface="宋体" panose="02010600030101010101" pitchFamily="2" charset="-122"/>
                <a:cs typeface="+mn-cs"/>
              </a:rPr>
              <a:t>cess</a:t>
            </a:r>
            <a:r>
              <a:rPr lang="en-US" sz="1200" kern="1200" dirty="0">
                <a:solidFill>
                  <a:schemeClr val="tx1"/>
                </a:solidFill>
                <a:effectLst/>
                <a:latin typeface="Arial" panose="020B0604020202020204" pitchFamily="34" charset="0"/>
                <a:ea typeface="宋体" panose="02010600030101010101" pitchFamily="2" charset="-122"/>
                <a:cs typeface="+mn-cs"/>
              </a:rPr>
              <a:t> fast to minimize the penalty.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3.27 Penalties for all possible combinations of whether the branch is in the buffer and what it actually does, assuming we store only taken branches in the buffer. There is no branch penalty if everything is correctly predicted and the branch is found in the target buffer. If the branch is not correctly predicted, the penalty is equal to 1 clock cycle to update the buffer with the correct information (during which an instruction cannot be fetched) and 1 clock cycle, if needed, to restart fetching the next correct instruction for the branch. If the branch is not found and taken, a 2-cycle penalty is encountered, during which time the buffer is updated.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3.27 Penalties for all possible combinations of whether the branch is in the buffer and what it actually does, assuming we store only taken branches in the buffer. There is no branch penalty if everything is correctly predicted and the branch is found in the target buffer. If the branch is not correctly predicted, the penalty is equal to 1 clock cycle to update the buffer with the correct information (during which an instruction cannot be fetched) and 1 clock cycle, if needed, to restart fetching the next correct instruction for the branch. If the branch is not found and taken, a 2-cycle penalty is encountered, during which time the buffer is updated.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We compute the penalty by looking at the probability of two events: the branch is predicted taken but ends up being not taken, and the branch is taken but is not found in the buffer. Both carry a penalty of two cycles.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We compute the penalty by looking at the probability of two events: the branch is predicted taken but ends up being not taken, and the branch is taken but is not found in the buffer. Both carry a penalty of two cycles.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We compute the penalty by looking at the probability of two events: the branch is predicted taken but ends up being not taken, and the branch is taken but is not found in the buffer. Both carry a penalty of two cycles.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One variation on the branch-target buffer is to store one or more target </a:t>
            </a:r>
            <a:r>
              <a:rPr lang="en-US" sz="1200" kern="1200" dirty="0" err="1">
                <a:solidFill>
                  <a:schemeClr val="tx1"/>
                </a:solidFill>
                <a:effectLst/>
                <a:latin typeface="Arial" panose="020B0604020202020204" pitchFamily="34" charset="0"/>
                <a:ea typeface="宋体" panose="02010600030101010101" pitchFamily="2" charset="-122"/>
                <a:cs typeface="+mn-cs"/>
              </a:rPr>
              <a:t>instruc</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tions</a:t>
            </a:r>
            <a:r>
              <a:rPr lang="en-US" sz="1200" kern="1200" dirty="0">
                <a:solidFill>
                  <a:schemeClr val="tx1"/>
                </a:solidFill>
                <a:effectLst/>
                <a:latin typeface="Arial" panose="020B0604020202020204" pitchFamily="34" charset="0"/>
                <a:ea typeface="宋体" panose="02010600030101010101" pitchFamily="2" charset="-122"/>
                <a:cs typeface="+mn-cs"/>
              </a:rPr>
              <a:t> instead of, or in addition to, the predicted target address. This variation has two potential advantages. First, it allows the branch-target buffer access to take longer than the time between successive instruction fetches, possibly allowing a larger branch-target buffer. Second, buffering the actual target instructions allows us to perform an optimization called branch folding. Branch folding can be used to obtain 0-cycle unconditional branches and sometimes 0-cycle conditional branches. As we will see, the Cortex A-53 uses a single-entry branch target cache that stores the predicted target instructions.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As we try to increase the opportunity and accuracy of speculation, we face the </a:t>
            </a:r>
            <a:r>
              <a:rPr lang="en-US" sz="1200" kern="1200" dirty="0" err="1">
                <a:solidFill>
                  <a:schemeClr val="tx1"/>
                </a:solidFill>
                <a:effectLst/>
                <a:latin typeface="Arial" panose="020B0604020202020204" pitchFamily="34" charset="0"/>
                <a:ea typeface="宋体" panose="02010600030101010101" pitchFamily="2" charset="-122"/>
                <a:cs typeface="+mn-cs"/>
              </a:rPr>
              <a:t>chal</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lenge</a:t>
            </a:r>
            <a:r>
              <a:rPr lang="en-US" sz="1200" kern="1200" dirty="0">
                <a:solidFill>
                  <a:schemeClr val="tx1"/>
                </a:solidFill>
                <a:effectLst/>
                <a:latin typeface="Arial" panose="020B0604020202020204" pitchFamily="34" charset="0"/>
                <a:ea typeface="宋体" panose="02010600030101010101" pitchFamily="2" charset="-122"/>
                <a:cs typeface="+mn-cs"/>
              </a:rPr>
              <a:t> of predicting indirect jumps, that is, jumps whose destination address varies at runtime. High-level language programs will generate such jumps for indirect procedure calls, select or case statements, and FORTRAN-computed </a:t>
            </a:r>
            <a:r>
              <a:rPr lang="en-US" sz="1200" kern="1200" dirty="0" err="1">
                <a:solidFill>
                  <a:schemeClr val="tx1"/>
                </a:solidFill>
                <a:effectLst/>
                <a:latin typeface="Arial" panose="020B0604020202020204" pitchFamily="34" charset="0"/>
                <a:ea typeface="宋体" panose="02010600030101010101" pitchFamily="2" charset="-122"/>
                <a:cs typeface="+mn-cs"/>
              </a:rPr>
              <a:t>gotos</a:t>
            </a:r>
            <a:r>
              <a:rPr lang="en-US" sz="1200" kern="1200" dirty="0">
                <a:solidFill>
                  <a:schemeClr val="tx1"/>
                </a:solidFill>
                <a:effectLst/>
                <a:latin typeface="Arial" panose="020B0604020202020204" pitchFamily="34" charset="0"/>
                <a:ea typeface="宋体" panose="02010600030101010101" pitchFamily="2" charset="-122"/>
                <a:cs typeface="+mn-cs"/>
              </a:rPr>
              <a:t>, although many indirect jumps simply come from procedure returns. For example, for the SPEC95 benchmarks, procedure returns account for more than 15% of the branches and the vast majority of the indirect jumps on average. For object- oriented languages such as C++ and Java, procedure returns are even more </a:t>
            </a:r>
            <a:r>
              <a:rPr lang="en-US" sz="1200" kern="1200" dirty="0" err="1">
                <a:solidFill>
                  <a:schemeClr val="tx1"/>
                </a:solidFill>
                <a:effectLst/>
                <a:latin typeface="Arial" panose="020B0604020202020204" pitchFamily="34" charset="0"/>
                <a:ea typeface="宋体" panose="02010600030101010101" pitchFamily="2" charset="-122"/>
                <a:cs typeface="+mn-cs"/>
              </a:rPr>
              <a:t>fre</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quent</a:t>
            </a:r>
            <a:r>
              <a:rPr lang="en-US" sz="1200" kern="1200" dirty="0">
                <a:solidFill>
                  <a:schemeClr val="tx1"/>
                </a:solidFill>
                <a:effectLst/>
                <a:latin typeface="Arial" panose="020B0604020202020204" pitchFamily="34" charset="0"/>
                <a:ea typeface="宋体" panose="02010600030101010101" pitchFamily="2" charset="-122"/>
                <a:cs typeface="+mn-cs"/>
              </a:rPr>
              <a:t>. Thus focusing on procedure returns seems appropriate.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Though procedure returns can be predicted with a branch-target buffer, the accuracy of such a prediction technique can be low if the procedure is called from multiple sites and the calls from one site are not clustered in time. For example, in SPEC CPU95, an aggressive branch predictor achieves an </a:t>
            </a:r>
            <a:r>
              <a:rPr lang="en-US" sz="1200" kern="1200" dirty="0" err="1">
                <a:solidFill>
                  <a:schemeClr val="tx1"/>
                </a:solidFill>
                <a:effectLst/>
                <a:latin typeface="Arial" panose="020B0604020202020204" pitchFamily="34" charset="0"/>
                <a:ea typeface="宋体" panose="02010600030101010101" pitchFamily="2" charset="-122"/>
                <a:cs typeface="+mn-cs"/>
              </a:rPr>
              <a:t>accu</a:t>
            </a:r>
            <a:r>
              <a:rPr lang="en-US" sz="1200" kern="1200" dirty="0">
                <a:solidFill>
                  <a:schemeClr val="tx1"/>
                </a:solidFill>
                <a:effectLst/>
                <a:latin typeface="Arial" panose="020B0604020202020204" pitchFamily="34" charset="0"/>
                <a:ea typeface="宋体" panose="02010600030101010101" pitchFamily="2" charset="-122"/>
                <a:cs typeface="+mn-cs"/>
              </a:rPr>
              <a:t>- racy of less than 60% for such return branches. To overcome this problem, some designs use a small buffer of return addresses operating as a stack. This structure caches the most recent return addresses, pushing a return address on the stack at a call and popping one off at a return. If the cache is sufficiently large (i.e., as large as the maximum call depth), it will predict the returns per- </a:t>
            </a:r>
            <a:r>
              <a:rPr lang="en-US" sz="1200" kern="1200" dirty="0" err="1">
                <a:solidFill>
                  <a:schemeClr val="tx1"/>
                </a:solidFill>
                <a:effectLst/>
                <a:latin typeface="Arial" panose="020B0604020202020204" pitchFamily="34" charset="0"/>
                <a:ea typeface="宋体" panose="02010600030101010101" pitchFamily="2" charset="-122"/>
                <a:cs typeface="+mn-cs"/>
              </a:rPr>
              <a:t>fectly</a:t>
            </a:r>
            <a:r>
              <a:rPr lang="en-US" sz="1200" kern="1200" dirty="0">
                <a:solidFill>
                  <a:schemeClr val="tx1"/>
                </a:solidFill>
                <a:effectLst/>
                <a:latin typeface="Arial" panose="020B0604020202020204" pitchFamily="34" charset="0"/>
                <a:ea typeface="宋体" panose="02010600030101010101" pitchFamily="2" charset="-122"/>
                <a:cs typeface="+mn-cs"/>
              </a:rPr>
              <a:t>. Figure 3.28 shows the performance of such a return buffer with 0–16 elements for a number of the SPEC CPU95 benchmarks. We will use a similar return predictor when we examine the studies of ILP in Section 3.10. Both the Intel Core processors and the AMD Phenom processors have return address predictors.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3.19 The five primary approaches in use for multiple-issue processors and the primary characteristics that distinguish them. This chapter has focused on the hardware-intensive techniques, which are all some form of superscalar. Appendix H focuses on compiler-based approaches. The EPIC approach, as embodied in the IA-64 architecture, extends many of the concepts of the early VLIW approaches, providing a blend of static and dynamic approaches.</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EPIC: explicitly parallel instruction computer</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As we try to increase the opportunity and accuracy of speculation, we face the </a:t>
            </a:r>
            <a:r>
              <a:rPr lang="en-US" sz="1200" kern="1200" dirty="0" err="1">
                <a:solidFill>
                  <a:schemeClr val="tx1"/>
                </a:solidFill>
                <a:effectLst/>
                <a:latin typeface="Arial" panose="020B0604020202020204" pitchFamily="34" charset="0"/>
                <a:ea typeface="宋体" panose="02010600030101010101" pitchFamily="2" charset="-122"/>
                <a:cs typeface="+mn-cs"/>
              </a:rPr>
              <a:t>chal</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lenge</a:t>
            </a:r>
            <a:r>
              <a:rPr lang="en-US" sz="1200" kern="1200" dirty="0">
                <a:solidFill>
                  <a:schemeClr val="tx1"/>
                </a:solidFill>
                <a:effectLst/>
                <a:latin typeface="Arial" panose="020B0604020202020204" pitchFamily="34" charset="0"/>
                <a:ea typeface="宋体" panose="02010600030101010101" pitchFamily="2" charset="-122"/>
                <a:cs typeface="+mn-cs"/>
              </a:rPr>
              <a:t> of predicting indirect jumps, that is, jumps whose destination address varies at runtime. High-level language programs will generate such jumps for indirect procedure calls, select or case statements, and FORTRAN-computed </a:t>
            </a:r>
            <a:r>
              <a:rPr lang="en-US" sz="1200" kern="1200" dirty="0" err="1">
                <a:solidFill>
                  <a:schemeClr val="tx1"/>
                </a:solidFill>
                <a:effectLst/>
                <a:latin typeface="Arial" panose="020B0604020202020204" pitchFamily="34" charset="0"/>
                <a:ea typeface="宋体" panose="02010600030101010101" pitchFamily="2" charset="-122"/>
                <a:cs typeface="+mn-cs"/>
              </a:rPr>
              <a:t>gotos</a:t>
            </a:r>
            <a:r>
              <a:rPr lang="en-US" sz="1200" kern="1200" dirty="0">
                <a:solidFill>
                  <a:schemeClr val="tx1"/>
                </a:solidFill>
                <a:effectLst/>
                <a:latin typeface="Arial" panose="020B0604020202020204" pitchFamily="34" charset="0"/>
                <a:ea typeface="宋体" panose="02010600030101010101" pitchFamily="2" charset="-122"/>
                <a:cs typeface="+mn-cs"/>
              </a:rPr>
              <a:t>, although many indirect jumps simply come from procedure returns. For example, for the SPEC95 benchmarks, procedure returns account for more than 15% of the branches and the vast majority of the indirect jumps on average. For object- oriented languages such as C++ and Java, procedure returns are even more </a:t>
            </a:r>
            <a:r>
              <a:rPr lang="en-US" sz="1200" kern="1200" dirty="0" err="1">
                <a:solidFill>
                  <a:schemeClr val="tx1"/>
                </a:solidFill>
                <a:effectLst/>
                <a:latin typeface="Arial" panose="020B0604020202020204" pitchFamily="34" charset="0"/>
                <a:ea typeface="宋体" panose="02010600030101010101" pitchFamily="2" charset="-122"/>
                <a:cs typeface="+mn-cs"/>
              </a:rPr>
              <a:t>fre</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quent</a:t>
            </a:r>
            <a:r>
              <a:rPr lang="en-US" sz="1200" kern="1200" dirty="0">
                <a:solidFill>
                  <a:schemeClr val="tx1"/>
                </a:solidFill>
                <a:effectLst/>
                <a:latin typeface="Arial" panose="020B0604020202020204" pitchFamily="34" charset="0"/>
                <a:ea typeface="宋体" panose="02010600030101010101" pitchFamily="2" charset="-122"/>
                <a:cs typeface="+mn-cs"/>
              </a:rPr>
              <a:t>. Thus focusing on procedure returns seems appropriate.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Though procedure returns can be predicted with a branch-target buffer, the accuracy of such a prediction technique can be low if the procedure is called from multiple sites and the calls from one site are not clustered in time. For example, in SPEC CPU95, an aggressive branch predictor achieves an </a:t>
            </a:r>
            <a:r>
              <a:rPr lang="en-US" sz="1200" kern="1200" dirty="0" err="1">
                <a:solidFill>
                  <a:schemeClr val="tx1"/>
                </a:solidFill>
                <a:effectLst/>
                <a:latin typeface="Arial" panose="020B0604020202020204" pitchFamily="34" charset="0"/>
                <a:ea typeface="宋体" panose="02010600030101010101" pitchFamily="2" charset="-122"/>
                <a:cs typeface="+mn-cs"/>
              </a:rPr>
              <a:t>accu</a:t>
            </a:r>
            <a:r>
              <a:rPr lang="en-US" sz="1200" kern="1200" dirty="0">
                <a:solidFill>
                  <a:schemeClr val="tx1"/>
                </a:solidFill>
                <a:effectLst/>
                <a:latin typeface="Arial" panose="020B0604020202020204" pitchFamily="34" charset="0"/>
                <a:ea typeface="宋体" panose="02010600030101010101" pitchFamily="2" charset="-122"/>
                <a:cs typeface="+mn-cs"/>
              </a:rPr>
              <a:t>- racy of less than 60% for such return branches. To overcome this problem, some designs use a small buffer of return addresses operating as a stack. This structure caches the most recent return addresses, pushing a return address on the stack at a call and popping one off at a return. If the cache is sufficiently large (i.e., as large as the maximum call depth), it will predict the returns per- </a:t>
            </a:r>
            <a:r>
              <a:rPr lang="en-US" sz="1200" kern="1200" dirty="0" err="1">
                <a:solidFill>
                  <a:schemeClr val="tx1"/>
                </a:solidFill>
                <a:effectLst/>
                <a:latin typeface="Arial" panose="020B0604020202020204" pitchFamily="34" charset="0"/>
                <a:ea typeface="宋体" panose="02010600030101010101" pitchFamily="2" charset="-122"/>
                <a:cs typeface="+mn-cs"/>
              </a:rPr>
              <a:t>fectly</a:t>
            </a:r>
            <a:r>
              <a:rPr lang="en-US" sz="1200" kern="1200" dirty="0">
                <a:solidFill>
                  <a:schemeClr val="tx1"/>
                </a:solidFill>
                <a:effectLst/>
                <a:latin typeface="Arial" panose="020B0604020202020204" pitchFamily="34" charset="0"/>
                <a:ea typeface="宋体" panose="02010600030101010101" pitchFamily="2" charset="-122"/>
                <a:cs typeface="+mn-cs"/>
              </a:rPr>
              <a:t>. Figure 3.28 shows the performance of such a return buffer with 0–16 elements for a number of the SPEC CPU95 benchmarks. We will use a similar return predictor when we examine the studies of ILP in Section 3.10. Both the Intel Core processors and the AMD Phenom processors have return address predictors.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3.28 Prediction accuracy for a return address buffer operated as a stack on a number of SPEC CPU95 benchmarks. The accuracy is the fraction of return addresses predicted correctly. A buffer of 0 entries implies that the standard branch prediction is used. Because call depths are typically not large, with some exceptions, a modest buffer works well. These data come from </a:t>
            </a:r>
            <a:r>
              <a:rPr lang="en-US" sz="1200" kern="1200" dirty="0" err="1">
                <a:solidFill>
                  <a:schemeClr val="tx1"/>
                </a:solidFill>
                <a:effectLst/>
                <a:latin typeface="Arial" panose="020B0604020202020204" pitchFamily="34" charset="0"/>
                <a:ea typeface="宋体" panose="02010600030101010101" pitchFamily="2" charset="-122"/>
                <a:cs typeface="+mn-cs"/>
              </a:rPr>
              <a:t>Skadron</a:t>
            </a:r>
            <a:r>
              <a:rPr lang="en-US" sz="1200" kern="1200" dirty="0">
                <a:solidFill>
                  <a:schemeClr val="tx1"/>
                </a:solidFill>
                <a:effectLst/>
                <a:latin typeface="Arial" panose="020B0604020202020204" pitchFamily="34" charset="0"/>
                <a:ea typeface="宋体" panose="02010600030101010101" pitchFamily="2" charset="-122"/>
                <a:cs typeface="+mn-cs"/>
              </a:rPr>
              <a:t> et al. (1999) and use a fix-up mechanism to prevent corruption of the cached return addresses.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宋体" panose="02010600030101010101" pitchFamily="2" charset="-122"/>
                <a:cs typeface="+mn-cs"/>
              </a:rPr>
              <a:t>To meet the demands of multiple-issue processors, many recent designers have chosen to implement an integrated instruction fetch unit as a separate </a:t>
            </a:r>
            <a:r>
              <a:rPr lang="en-US" sz="1200" kern="1200" dirty="0" err="1">
                <a:solidFill>
                  <a:schemeClr val="tx1"/>
                </a:solidFill>
                <a:effectLst/>
                <a:latin typeface="Arial" panose="020B0604020202020204" pitchFamily="34" charset="0"/>
                <a:ea typeface="宋体" panose="02010600030101010101" pitchFamily="2" charset="-122"/>
                <a:cs typeface="+mn-cs"/>
              </a:rPr>
              <a:t>autono</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mous</a:t>
            </a:r>
            <a:r>
              <a:rPr lang="en-US" sz="1200" kern="1200" dirty="0">
                <a:solidFill>
                  <a:schemeClr val="tx1"/>
                </a:solidFill>
                <a:effectLst/>
                <a:latin typeface="Arial" panose="020B0604020202020204" pitchFamily="34" charset="0"/>
                <a:ea typeface="宋体" panose="02010600030101010101" pitchFamily="2" charset="-122"/>
                <a:cs typeface="+mn-cs"/>
              </a:rPr>
              <a:t> unit that feeds instructions to the rest of the pipeline. Essentially, this amounts to recognizing that characterizing instruction fetch as a simple single pipe stage given the complexities of multiple issue is no longer valid. </a:t>
            </a:r>
            <a:endParaRPr lang="en-US" dirty="0"/>
          </a:p>
          <a:p>
            <a:r>
              <a:rPr lang="en-US" sz="1200" kern="1200" dirty="0">
                <a:solidFill>
                  <a:schemeClr val="tx1"/>
                </a:solidFill>
                <a:effectLst/>
                <a:latin typeface="Arial" panose="020B0604020202020204" pitchFamily="34" charset="0"/>
                <a:ea typeface="宋体" panose="02010600030101010101" pitchFamily="2" charset="-122"/>
                <a:cs typeface="+mn-cs"/>
              </a:rPr>
              <a:t>Instead, recent designs have used an integrated instruction fetch unit that </a:t>
            </a:r>
            <a:r>
              <a:rPr lang="en-US" sz="1200" kern="1200" dirty="0" err="1">
                <a:solidFill>
                  <a:schemeClr val="tx1"/>
                </a:solidFill>
                <a:effectLst/>
                <a:latin typeface="Arial" panose="020B0604020202020204" pitchFamily="34" charset="0"/>
                <a:ea typeface="宋体" panose="02010600030101010101" pitchFamily="2" charset="-122"/>
                <a:cs typeface="+mn-cs"/>
              </a:rPr>
              <a:t>inte</a:t>
            </a:r>
            <a:r>
              <a:rPr lang="en-US" sz="1200" kern="1200" dirty="0">
                <a:solidFill>
                  <a:schemeClr val="tx1"/>
                </a:solidFill>
                <a:effectLst/>
                <a:latin typeface="Arial" panose="020B0604020202020204" pitchFamily="34" charset="0"/>
                <a:ea typeface="宋体" panose="02010600030101010101" pitchFamily="2" charset="-122"/>
                <a:cs typeface="+mn-cs"/>
              </a:rPr>
              <a:t>- grates several functions: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1. </a:t>
            </a:r>
            <a:r>
              <a:rPr lang="en-US" sz="1200" i="1" kern="1200" dirty="0">
                <a:solidFill>
                  <a:schemeClr val="tx1"/>
                </a:solidFill>
                <a:effectLst/>
                <a:latin typeface="Arial" panose="020B0604020202020204" pitchFamily="34" charset="0"/>
                <a:ea typeface="宋体" panose="02010600030101010101" pitchFamily="2" charset="-122"/>
                <a:cs typeface="+mn-cs"/>
              </a:rPr>
              <a:t>Integrated branch prediction</a:t>
            </a:r>
            <a:r>
              <a:rPr lang="en-US" sz="1200" kern="1200" dirty="0">
                <a:solidFill>
                  <a:schemeClr val="tx1"/>
                </a:solidFill>
                <a:effectLst/>
                <a:latin typeface="Arial" panose="020B0604020202020204" pitchFamily="34" charset="0"/>
                <a:ea typeface="宋体" panose="02010600030101010101" pitchFamily="2" charset="-122"/>
                <a:cs typeface="+mn-cs"/>
              </a:rPr>
              <a:t>—The branch predictor becomes part of the instruction fetch unit and is constantly predicting branches, so as to drive the fetch pipeline. </a:t>
            </a:r>
            <a:endParaRPr lang="en-US" dirty="0"/>
          </a:p>
          <a:p>
            <a:r>
              <a:rPr lang="en-US" sz="1200" kern="1200" dirty="0">
                <a:solidFill>
                  <a:schemeClr val="tx1"/>
                </a:solidFill>
                <a:effectLst/>
                <a:latin typeface="Arial" panose="020B0604020202020204" pitchFamily="34" charset="0"/>
                <a:ea typeface="宋体" panose="02010600030101010101" pitchFamily="2" charset="-122"/>
                <a:cs typeface="+mn-cs"/>
              </a:rPr>
              <a:t>2. </a:t>
            </a:r>
            <a:r>
              <a:rPr lang="en-US" sz="1200" i="1" kern="1200" dirty="0">
                <a:solidFill>
                  <a:schemeClr val="tx1"/>
                </a:solidFill>
                <a:effectLst/>
                <a:latin typeface="Arial" panose="020B0604020202020204" pitchFamily="34" charset="0"/>
                <a:ea typeface="宋体" panose="02010600030101010101" pitchFamily="2" charset="-122"/>
                <a:cs typeface="+mn-cs"/>
              </a:rPr>
              <a:t>Instruction prefetch</a:t>
            </a:r>
            <a:r>
              <a:rPr lang="en-US" sz="1200" kern="1200" dirty="0">
                <a:solidFill>
                  <a:schemeClr val="tx1"/>
                </a:solidFill>
                <a:effectLst/>
                <a:latin typeface="Arial" panose="020B0604020202020204" pitchFamily="34" charset="0"/>
                <a:ea typeface="宋体" panose="02010600030101010101" pitchFamily="2" charset="-122"/>
                <a:cs typeface="+mn-cs"/>
              </a:rPr>
              <a:t>—To deliver multiple instructions per clock, the </a:t>
            </a:r>
            <a:r>
              <a:rPr lang="en-US" sz="1200" kern="1200" dirty="0" err="1">
                <a:solidFill>
                  <a:schemeClr val="tx1"/>
                </a:solidFill>
                <a:effectLst/>
                <a:latin typeface="Arial" panose="020B0604020202020204" pitchFamily="34" charset="0"/>
                <a:ea typeface="宋体" panose="02010600030101010101" pitchFamily="2" charset="-122"/>
                <a:cs typeface="+mn-cs"/>
              </a:rPr>
              <a:t>instruc</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tion</a:t>
            </a:r>
            <a:r>
              <a:rPr lang="en-US" sz="1200" kern="1200" dirty="0">
                <a:solidFill>
                  <a:schemeClr val="tx1"/>
                </a:solidFill>
                <a:effectLst/>
                <a:latin typeface="Arial" panose="020B0604020202020204" pitchFamily="34" charset="0"/>
                <a:ea typeface="宋体" panose="02010600030101010101" pitchFamily="2" charset="-122"/>
                <a:cs typeface="+mn-cs"/>
              </a:rPr>
              <a:t> fetch unit will likely need to fetch ahead. The unit autonomously man- ages the prefetching of instructions (see Chapter 2 for a discussion of techniques for doing this), integrating it with branch prediction. </a:t>
            </a:r>
            <a:endParaRPr lang="en-US" dirty="0"/>
          </a:p>
          <a:p>
            <a:r>
              <a:rPr lang="en-US" sz="1200" kern="1200" dirty="0">
                <a:solidFill>
                  <a:schemeClr val="tx1"/>
                </a:solidFill>
                <a:effectLst/>
                <a:latin typeface="Arial" panose="020B0604020202020204" pitchFamily="34" charset="0"/>
                <a:ea typeface="宋体" panose="02010600030101010101" pitchFamily="2" charset="-122"/>
                <a:cs typeface="+mn-cs"/>
              </a:rPr>
              <a:t>3. </a:t>
            </a:r>
            <a:r>
              <a:rPr lang="en-US" sz="1200" i="1" kern="1200" dirty="0">
                <a:solidFill>
                  <a:schemeClr val="tx1"/>
                </a:solidFill>
                <a:effectLst/>
                <a:latin typeface="Arial" panose="020B0604020202020204" pitchFamily="34" charset="0"/>
                <a:ea typeface="宋体" panose="02010600030101010101" pitchFamily="2" charset="-122"/>
                <a:cs typeface="+mn-cs"/>
              </a:rPr>
              <a:t>Instruction memory access and buffering</a:t>
            </a:r>
            <a:r>
              <a:rPr lang="en-US" sz="1200" kern="1200" dirty="0">
                <a:solidFill>
                  <a:schemeClr val="tx1"/>
                </a:solidFill>
                <a:effectLst/>
                <a:latin typeface="Arial" panose="020B0604020202020204" pitchFamily="34" charset="0"/>
                <a:ea typeface="宋体" panose="02010600030101010101" pitchFamily="2" charset="-122"/>
                <a:cs typeface="+mn-cs"/>
              </a:rPr>
              <a:t>—When fetching multiple </a:t>
            </a:r>
            <a:r>
              <a:rPr lang="en-US" sz="1200" kern="1200" dirty="0" err="1">
                <a:solidFill>
                  <a:schemeClr val="tx1"/>
                </a:solidFill>
                <a:effectLst/>
                <a:latin typeface="Arial" panose="020B0604020202020204" pitchFamily="34" charset="0"/>
                <a:ea typeface="宋体" panose="02010600030101010101" pitchFamily="2" charset="-122"/>
                <a:cs typeface="+mn-cs"/>
              </a:rPr>
              <a:t>instruc</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tions</a:t>
            </a:r>
            <a:r>
              <a:rPr lang="en-US" sz="1200" kern="1200" dirty="0">
                <a:solidFill>
                  <a:schemeClr val="tx1"/>
                </a:solidFill>
                <a:effectLst/>
                <a:latin typeface="Arial" panose="020B0604020202020204" pitchFamily="34" charset="0"/>
                <a:ea typeface="宋体" panose="02010600030101010101" pitchFamily="2" charset="-122"/>
                <a:cs typeface="+mn-cs"/>
              </a:rPr>
              <a:t> per cycle a variety of complexities are encountered, including the </a:t>
            </a:r>
            <a:r>
              <a:rPr lang="en-US" sz="1200" kern="1200" dirty="0" err="1">
                <a:solidFill>
                  <a:schemeClr val="tx1"/>
                </a:solidFill>
                <a:effectLst/>
                <a:latin typeface="Arial" panose="020B0604020202020204" pitchFamily="34" charset="0"/>
                <a:ea typeface="宋体" panose="02010600030101010101" pitchFamily="2" charset="-122"/>
                <a:cs typeface="+mn-cs"/>
              </a:rPr>
              <a:t>diffi</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culty</a:t>
            </a:r>
            <a:r>
              <a:rPr lang="en-US" sz="1200" kern="1200" dirty="0">
                <a:solidFill>
                  <a:schemeClr val="tx1"/>
                </a:solidFill>
                <a:effectLst/>
                <a:latin typeface="Arial" panose="020B0604020202020204" pitchFamily="34" charset="0"/>
                <a:ea typeface="宋体" panose="02010600030101010101" pitchFamily="2" charset="-122"/>
                <a:cs typeface="+mn-cs"/>
              </a:rPr>
              <a:t> that fetching multiple instructions may require accessing multiple cache lines. The instruction fetch unit encapsulates this complexity, using prefetch to try to hide the cost of crossing cache blocks. The instruction fetch unit also provides buffering, essentially acting as an on-demand unit to provide instructions to the issue stage as needed and in the quantity needed.</a:t>
            </a:r>
            <a:endParaRPr lang="en-US" sz="1200" kern="1200" dirty="0">
              <a:solidFill>
                <a:schemeClr val="tx1"/>
              </a:solidFill>
              <a:effectLst/>
              <a:latin typeface="Arial" panose="020B0604020202020204" pitchFamily="34" charset="0"/>
              <a:ea typeface="宋体" panose="02010600030101010101" pitchFamily="2" charset="-122"/>
              <a:cs typeface="+mn-cs"/>
            </a:endParaRPr>
          </a:p>
          <a:p>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Content of Speculation Support: Register Renaming versus Reorder Buffers merged to lec07</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dirty="0"/>
              <a:t>Chapter 3.10 not included</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Although increasing performance by using ILP has the great advantage that it is reasonably transparent to the programmer, as we have seen ILP can be quite limited or difficult to exploit in some applications. In particular, with reasonable instruction issue rates, cache misses that go to memory or off-chip caches are unlikely to be hidden by available ILP. Of course, when the processor is stalled waiting on a cache miss, the utilization of the functional units drops dramatically.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Since attempts to cover long memory stalls with more ILP have limited </a:t>
            </a:r>
            <a:r>
              <a:rPr lang="en-US" sz="1200" kern="1200" dirty="0" err="1">
                <a:solidFill>
                  <a:schemeClr val="tx1"/>
                </a:solidFill>
                <a:effectLst/>
                <a:latin typeface="Arial" panose="020B0604020202020204" pitchFamily="34" charset="0"/>
                <a:ea typeface="宋体" panose="02010600030101010101" pitchFamily="2" charset="-122"/>
                <a:cs typeface="+mn-cs"/>
              </a:rPr>
              <a:t>effec</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tiveness</a:t>
            </a:r>
            <a:r>
              <a:rPr lang="en-US" sz="1200" kern="1200" dirty="0">
                <a:solidFill>
                  <a:schemeClr val="tx1"/>
                </a:solidFill>
                <a:effectLst/>
                <a:latin typeface="Arial" panose="020B0604020202020204" pitchFamily="34" charset="0"/>
                <a:ea typeface="宋体" panose="02010600030101010101" pitchFamily="2" charset="-122"/>
                <a:cs typeface="+mn-cs"/>
              </a:rPr>
              <a:t>, it is natural to ask whether other forms of parallelism in an application could be used to hide memory delays.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Although increasing performance by using ILP has the great advantage that it is reasonably transparent to the programmer, as we have seen ILP can be quite limited or difficult to exploit in some applications. In particular, with reasonable instruction issue rates, cache misses that go to memory or off-chip caches are unlikely to be hidden by available ILP. Of course, when the processor is stalled waiting on a cache miss, the utilization of the functional units drops dramatically.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Since attempts to cover long memory stalls with more ILP have limited </a:t>
            </a:r>
            <a:r>
              <a:rPr lang="en-US" sz="1200" kern="1200" dirty="0" err="1">
                <a:solidFill>
                  <a:schemeClr val="tx1"/>
                </a:solidFill>
                <a:effectLst/>
                <a:latin typeface="Arial" panose="020B0604020202020204" pitchFamily="34" charset="0"/>
                <a:ea typeface="宋体" panose="02010600030101010101" pitchFamily="2" charset="-122"/>
                <a:cs typeface="+mn-cs"/>
              </a:rPr>
              <a:t>effec</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tiveness</a:t>
            </a:r>
            <a:r>
              <a:rPr lang="en-US" sz="1200" kern="1200" dirty="0">
                <a:solidFill>
                  <a:schemeClr val="tx1"/>
                </a:solidFill>
                <a:effectLst/>
                <a:latin typeface="Arial" panose="020B0604020202020204" pitchFamily="34" charset="0"/>
                <a:ea typeface="宋体" panose="02010600030101010101" pitchFamily="2" charset="-122"/>
                <a:cs typeface="+mn-cs"/>
              </a:rPr>
              <a:t>, it is natural to ask whether other forms of parallelism in an application could be used to hide memory delays. </a:t>
            </a:r>
            <a:endParaRPr lang="en-US" dirty="0"/>
          </a:p>
          <a:p>
            <a:endParaRPr lang="en-US" dirty="0"/>
          </a:p>
          <a:p>
            <a:pPr marL="0" marR="0" indent="0" algn="l" defTabSz="914400" rtl="0" eaLnBrk="0" fontAlgn="base" latinLnBrk="0" hangingPunct="0">
              <a:lnSpc>
                <a:spcPct val="100000"/>
              </a:lnSpc>
              <a:spcBef>
                <a:spcPct val="30000"/>
              </a:spcBef>
              <a:spcAft>
                <a:spcPct val="0"/>
              </a:spcAft>
              <a:buClrTx/>
              <a:buSzTx/>
              <a:buFontTx/>
              <a:buNone/>
              <a:defRPr/>
            </a:pPr>
            <a:r>
              <a:rPr lang="en-US" dirty="0"/>
              <a:t>Simultaneous multithreading (SMT)</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 thread is like a process in that it has state and a current program counter, but threads typically share the address space of a single process, allowing a thread to easily access data of other threads within the same process.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Fine-grained multithreading switches between threads on each clock cycle, causing the execution of instructions from multiple threads to be interleaved. This interleaving is often done in a round-robin fashion, skipping any threads that are stalled at that time. One key advantage of fine- grained multithreading is that it can hide the throughput losses that arise from both short and long stalls because instructions from other threads can be executed when one thread stalls, even if the stall is only for a few cycles. The primary disadvantage of fine-grained multithreading is that it slows down the execution of an individual thread because a thread that is ready to execute without stalls will be delayed by instructions from other threads. It trades an increase in multi- threaded throughput for a loss in the performance (as measured by latency) of a single thread.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Coarse-grained multithreading was invented as an alternative to fine-grained multithreading. Coarse-grained multithreading switches threads only on costly stalls, such as level two or three cache misses. Because instructions from other threads will be issued only when a thread encounters a costly stall, coarse-grained multithreading relieves the need to have thread-switching be essentially free and is much less likely to slow down the execution of any one thread.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Coarse-grained multithreading suffers, however, from a major drawback: it is limited in its ability to overcome throughput losses, especially from shorter stalls. This limitation arises from the pipeline start-up costs of coarse-grained multi- threading. Because a processor with coarse-grained multithreading issues instructions from a single thread, when a stall occurs, the pipeline will see a bubble before the new thread begins executing. Because of this start-up overhead, coarse-grained multithreading is much more useful for reducing the penalty of very high-cost stalls, where pipeline refill is negligible compared to the stall time. Several research projects have explored coarse-grained multithreading, but no major current processors use this technique.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most common implementation of multithreading is called simultaneous multithreading (SMT). Simultaneous multithreading is a variation on fine-grained multithreading that arises naturally when fine-grained multithreading is </a:t>
            </a:r>
            <a:r>
              <a:rPr lang="en-US" sz="1200" kern="1200" dirty="0" err="1">
                <a:solidFill>
                  <a:schemeClr val="tx1"/>
                </a:solidFill>
                <a:effectLst/>
                <a:latin typeface="Arial" panose="020B0604020202020204" pitchFamily="34" charset="0"/>
                <a:ea typeface="宋体" panose="02010600030101010101" pitchFamily="2" charset="-122"/>
                <a:cs typeface="+mn-cs"/>
              </a:rPr>
              <a:t>implemen</a:t>
            </a:r>
            <a:r>
              <a:rPr lang="en-US" sz="1200" kern="1200" dirty="0">
                <a:solidFill>
                  <a:schemeClr val="tx1"/>
                </a:solidFill>
                <a:effectLst/>
                <a:latin typeface="Arial" panose="020B0604020202020204" pitchFamily="34" charset="0"/>
                <a:ea typeface="宋体" panose="02010600030101010101" pitchFamily="2" charset="-122"/>
                <a:cs typeface="+mn-cs"/>
              </a:rPr>
              <a:t>- ted on top of a multiple-issue, dynamically scheduled processor. As with other forms of multithreading, SMT uses thread-level parallelism to hide long-latency events in a processor, thereby increasing the usage of the functional units. The key insight in SMT is that register renaming and dynamic scheduling allow </a:t>
            </a:r>
            <a:r>
              <a:rPr lang="en-US" sz="1200" kern="1200" dirty="0" err="1">
                <a:solidFill>
                  <a:schemeClr val="tx1"/>
                </a:solidFill>
                <a:effectLst/>
                <a:latin typeface="Arial" panose="020B0604020202020204" pitchFamily="34" charset="0"/>
                <a:ea typeface="宋体" panose="02010600030101010101" pitchFamily="2" charset="-122"/>
                <a:cs typeface="+mn-cs"/>
              </a:rPr>
              <a:t>mul</a:t>
            </a:r>
            <a:r>
              <a:rPr lang="en-US" sz="1200" kern="1200" dirty="0">
                <a:solidFill>
                  <a:schemeClr val="tx1"/>
                </a:solidFill>
                <a:effectLst/>
                <a:latin typeface="Arial" panose="020B0604020202020204" pitchFamily="34" charset="0"/>
                <a:ea typeface="宋体" panose="02010600030101010101" pitchFamily="2" charset="-122"/>
                <a:cs typeface="+mn-cs"/>
              </a:rPr>
              <a:t>- tiple instructions from independent threads to be executed without regard to the dependences among them; the resolution of the dependences can be handled by the dynamic scheduling capability.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In this section, we explore the design of two multiple issue processors: the ARM Cortex-A53 core, which is used as the basis for several tablets and cell phones, and the Intel Core i7 6700, a high-end, dynamically scheduled, speculative processor intended for high-end desktops and server applications. We begin with the simpler processor.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Because of the similarities in hardware and required compiler technology, we focus on VLIWs in this section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D3 decodes some more complex instructions and is overlapped with the first stage of the execution pipeline (ISS)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Figure3.34 ThebasicstructureoftheA53integerpipelineis8stages:F1andF2fetchtheinstruction,D1andD2 do the basic decoding, and D3 decodes some more complex instructions and is overlapped with the first stage of the execution pipeline (ISS). After ISS, the Ex1, EX2, and WB stages complete the integer pipeline. Branches use four different predictors, depending on the type. The floating-point execution pipeline is 5 cycles deep, in addition to the 5 cycles needed for fetch and decode, yielding 10 stages in total.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r>
              <a:rPr lang="en-US" sz="1200" kern="1200" dirty="0">
                <a:solidFill>
                  <a:schemeClr val="tx1"/>
                </a:solidFill>
                <a:effectLst/>
                <a:latin typeface="Arial" panose="020B0604020202020204" pitchFamily="34" charset="0"/>
                <a:ea typeface="宋体" panose="02010600030101010101" pitchFamily="2" charset="-122"/>
                <a:cs typeface="+mn-cs"/>
              </a:rPr>
              <a:t>The four cycles of instruction fetch include an address generation unit that pro- duces the next PC either by incrementing the last PC or from one of four predictors: </a:t>
            </a:r>
            <a:endParaRPr lang="en-US" dirty="0"/>
          </a:p>
          <a:p>
            <a:r>
              <a:rPr lang="en-US" sz="1200" kern="1200" dirty="0">
                <a:solidFill>
                  <a:schemeClr val="tx1"/>
                </a:solidFill>
                <a:effectLst/>
                <a:latin typeface="Arial" panose="020B0604020202020204" pitchFamily="34" charset="0"/>
                <a:ea typeface="宋体" panose="02010600030101010101" pitchFamily="2" charset="-122"/>
                <a:cs typeface="+mn-cs"/>
              </a:rPr>
              <a:t>Asingle-entrybranchtargetcachecontainingtwoinstructioncachefetches(the next two instructions following the branch, assuming the prediction is correct). This target cache is checked during the first fetch cycle, if it hits; then the next two instructions are supplied from the target cache. In case of a hit and a correct prediction, the branch is executed with no delay cycles. </a:t>
            </a:r>
            <a:endParaRPr lang="en-US" sz="1200" kern="1200" dirty="0">
              <a:solidFill>
                <a:schemeClr val="tx1"/>
              </a:solidFill>
              <a:effectLst/>
              <a:latin typeface="Arial" panose="020B0604020202020204" pitchFamily="34" charset="0"/>
              <a:ea typeface="宋体" panose="02010600030101010101" pitchFamily="2" charset="-122"/>
              <a:cs typeface="+mn-cs"/>
            </a:endParaRPr>
          </a:p>
          <a:p>
            <a:r>
              <a:rPr lang="en-US" sz="1200" kern="1200" dirty="0">
                <a:solidFill>
                  <a:schemeClr val="tx1"/>
                </a:solidFill>
                <a:effectLst/>
                <a:latin typeface="Arial" panose="020B0604020202020204" pitchFamily="34" charset="0"/>
                <a:ea typeface="宋体" panose="02010600030101010101" pitchFamily="2" charset="-122"/>
                <a:cs typeface="+mn-cs"/>
              </a:rPr>
              <a:t>A 3072-entry hybrid predictor, used for all instructions that do not hit in the branch target cache, and operating during F3. Branches handled by this </a:t>
            </a:r>
            <a:r>
              <a:rPr lang="en-US" sz="1200" kern="1200" dirty="0" err="1">
                <a:solidFill>
                  <a:schemeClr val="tx1"/>
                </a:solidFill>
                <a:effectLst/>
                <a:latin typeface="Arial" panose="020B0604020202020204" pitchFamily="34" charset="0"/>
                <a:ea typeface="宋体" panose="02010600030101010101" pitchFamily="2" charset="-122"/>
                <a:cs typeface="+mn-cs"/>
              </a:rPr>
              <a:t>predic</a:t>
            </a:r>
            <a:r>
              <a:rPr lang="en-US" sz="1200" kern="1200" dirty="0">
                <a:solidFill>
                  <a:schemeClr val="tx1"/>
                </a:solidFill>
                <a:effectLst/>
                <a:latin typeface="Arial" panose="020B0604020202020204" pitchFamily="34" charset="0"/>
                <a:ea typeface="宋体" panose="02010600030101010101" pitchFamily="2" charset="-122"/>
                <a:cs typeface="+mn-cs"/>
              </a:rPr>
              <a:t>- tor incur a 2-cycle delay. </a:t>
            </a:r>
            <a:endParaRPr lang="en-US" sz="1200" kern="1200" dirty="0">
              <a:solidFill>
                <a:schemeClr val="tx1"/>
              </a:solidFill>
              <a:effectLst/>
              <a:latin typeface="Arial" panose="020B0604020202020204" pitchFamily="34" charset="0"/>
              <a:ea typeface="宋体" panose="02010600030101010101" pitchFamily="2" charset="-122"/>
              <a:cs typeface="+mn-cs"/>
            </a:endParaRPr>
          </a:p>
          <a:p>
            <a:r>
              <a:rPr lang="en-US" sz="1200" kern="1200" dirty="0">
                <a:solidFill>
                  <a:schemeClr val="tx1"/>
                </a:solidFill>
                <a:effectLst/>
                <a:latin typeface="Arial" panose="020B0604020202020204" pitchFamily="34" charset="0"/>
                <a:ea typeface="宋体" panose="02010600030101010101" pitchFamily="2" charset="-122"/>
                <a:cs typeface="+mn-cs"/>
              </a:rPr>
              <a:t>A 256-entry indirect branch predictor that operates during F4; branches pre- </a:t>
            </a:r>
            <a:r>
              <a:rPr lang="en-US" sz="1200" kern="1200" dirty="0" err="1">
                <a:solidFill>
                  <a:schemeClr val="tx1"/>
                </a:solidFill>
                <a:effectLst/>
                <a:latin typeface="Arial" panose="020B0604020202020204" pitchFamily="34" charset="0"/>
                <a:ea typeface="宋体" panose="02010600030101010101" pitchFamily="2" charset="-122"/>
                <a:cs typeface="+mn-cs"/>
              </a:rPr>
              <a:t>dicted</a:t>
            </a:r>
            <a:r>
              <a:rPr lang="en-US" sz="1200" kern="1200" dirty="0">
                <a:solidFill>
                  <a:schemeClr val="tx1"/>
                </a:solidFill>
                <a:effectLst/>
                <a:latin typeface="Arial" panose="020B0604020202020204" pitchFamily="34" charset="0"/>
                <a:ea typeface="宋体" panose="02010600030101010101" pitchFamily="2" charset="-122"/>
                <a:cs typeface="+mn-cs"/>
              </a:rPr>
              <a:t> by this predictor incur a three-cycle delay when predicted correctly. </a:t>
            </a:r>
            <a:endParaRPr lang="en-US" sz="1200" kern="1200" dirty="0">
              <a:solidFill>
                <a:schemeClr val="tx1"/>
              </a:solidFill>
              <a:effectLst/>
              <a:latin typeface="Arial" panose="020B0604020202020204" pitchFamily="34" charset="0"/>
              <a:ea typeface="宋体" panose="02010600030101010101" pitchFamily="2" charset="-122"/>
              <a:cs typeface="+mn-cs"/>
            </a:endParaRPr>
          </a:p>
          <a:p>
            <a:r>
              <a:rPr lang="en-US" sz="1200" kern="1200" dirty="0">
                <a:solidFill>
                  <a:schemeClr val="tx1"/>
                </a:solidFill>
                <a:effectLst/>
                <a:latin typeface="Arial" panose="020B0604020202020204" pitchFamily="34" charset="0"/>
                <a:ea typeface="宋体" panose="02010600030101010101" pitchFamily="2" charset="-122"/>
                <a:cs typeface="+mn-cs"/>
              </a:rPr>
              <a:t>An 8-deep return stack, operating during F4 and incurring a three-cycle delay. </a:t>
            </a:r>
            <a:endParaRPr lang="en-US" sz="1200" kern="1200" dirty="0">
              <a:solidFill>
                <a:schemeClr val="tx1"/>
              </a:solidFill>
              <a:effectLst/>
              <a:latin typeface="Arial" panose="020B0604020202020204" pitchFamily="34" charset="0"/>
              <a:ea typeface="宋体" panose="02010600030101010101" pitchFamily="2" charset="-122"/>
              <a:cs typeface="+mn-cs"/>
            </a:endParaRPr>
          </a:p>
          <a:p>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Branch decisions are made in ALU pipe 0, resulting in a branch misprediction penalty of 8 cycles.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3.35 shows the misprediction rate for SPECint2006. The amount of work that is wasted depends on both the misprediction rate and the issue rate sustained during the time that the </a:t>
            </a:r>
            <a:r>
              <a:rPr lang="en-US" sz="1200" kern="1200" dirty="0" err="1">
                <a:solidFill>
                  <a:schemeClr val="tx1"/>
                </a:solidFill>
                <a:effectLst/>
                <a:latin typeface="Arial" panose="020B0604020202020204" pitchFamily="34" charset="0"/>
                <a:ea typeface="宋体" panose="02010600030101010101" pitchFamily="2" charset="-122"/>
                <a:cs typeface="+mn-cs"/>
              </a:rPr>
              <a:t>mispredicted</a:t>
            </a:r>
            <a:r>
              <a:rPr lang="en-US" sz="1200" kern="1200" dirty="0">
                <a:solidFill>
                  <a:schemeClr val="tx1"/>
                </a:solidFill>
                <a:effectLst/>
                <a:latin typeface="Arial" panose="020B0604020202020204" pitchFamily="34" charset="0"/>
                <a:ea typeface="宋体" panose="02010600030101010101" pitchFamily="2" charset="-122"/>
                <a:cs typeface="+mn-cs"/>
              </a:rPr>
              <a:t> branch was followed.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3.36 Wasted work due to branch misprediction on the A53. Because the A53 is an in-order machine, the amount of wasted work depends on a variety of factors, including data dependences and cache misses, both of which will cause a stall. </a:t>
            </a:r>
            <a:endParaRPr lang="en-US" dirty="0"/>
          </a:p>
          <a:p>
            <a:endParaRPr lang="en-US" dirty="0"/>
          </a:p>
          <a:p>
            <a:r>
              <a:rPr lang="en-US" sz="1200" kern="1200" dirty="0">
                <a:solidFill>
                  <a:schemeClr val="tx1"/>
                </a:solidFill>
                <a:effectLst/>
                <a:latin typeface="Arial" panose="020B0604020202020204" pitchFamily="34" charset="0"/>
                <a:ea typeface="宋体" panose="02010600030101010101" pitchFamily="2" charset="-122"/>
                <a:cs typeface="+mn-cs"/>
              </a:rPr>
              <a:t>As Figure 3.36 shows, wasted work generally follows the misprediction rate, though it may be larger or occasionally shorter.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3.37 The estimated composition of the CPI on the ARM A53 shows that pipeline stalls are significant but are outweighed by cache misses in the poorest performing programs. This estimate is obtained by using the L1 and L2 miss rates and penalties to compute the L1 and L2 generated stalls per instruction. These are subtracted from the CPI measured by a detailed simulator to obtain the pipeline stalls. Pipeline stalls include all three hazards (functional hazards, data hazards, and control hazards that arise only when branches are </a:t>
            </a:r>
            <a:r>
              <a:rPr lang="en-US" sz="1200" kern="1200" dirty="0" err="1">
                <a:solidFill>
                  <a:schemeClr val="tx1"/>
                </a:solidFill>
                <a:effectLst/>
                <a:latin typeface="Arial" panose="020B0604020202020204" pitchFamily="34" charset="0"/>
                <a:ea typeface="宋体" panose="02010600030101010101" pitchFamily="2" charset="-122"/>
                <a:cs typeface="+mn-cs"/>
              </a:rPr>
              <a:t>mispredicted</a:t>
            </a:r>
            <a:r>
              <a:rPr lang="en-US" sz="1200" kern="1200" dirty="0">
                <a:solidFill>
                  <a:schemeClr val="tx1"/>
                </a:solidFill>
                <a:effectLst/>
                <a:latin typeface="Arial" panose="020B0604020202020204" pitchFamily="34" charset="0"/>
                <a:ea typeface="宋体" panose="02010600030101010101" pitchFamily="2" charset="-122"/>
                <a:cs typeface="+mn-cs"/>
              </a:rPr>
              <a:t>).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3.38 The Intel Core i7 pipeline structure shown with the memory system components. The total pipeline depth is 14 stages, with branch mispredictions typically costing 17 cycles, with the extra few cycles likely due to the time to reset the branch predictor. The six independent functional units can each begin execution of a ready micro-op in the same cycle. Up to four micro-ops can be processed in the register renaming table.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Instruction</a:t>
            </a:r>
            <a:r>
              <a:rPr lang="zh-CN" alt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a:solidFill>
                  <a:schemeClr val="tx1"/>
                </a:solidFill>
                <a:effectLst/>
                <a:latin typeface="Arial" panose="020B0604020202020204" pitchFamily="34" charset="0"/>
                <a:ea typeface="宋体" panose="02010600030101010101" pitchFamily="2" charset="-122"/>
                <a:cs typeface="+mn-cs"/>
              </a:rPr>
              <a:t>fetch—The</a:t>
            </a:r>
            <a:r>
              <a:rPr lang="zh-CN" alt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a:solidFill>
                  <a:schemeClr val="tx1"/>
                </a:solidFill>
                <a:effectLst/>
                <a:latin typeface="Arial" panose="020B0604020202020204" pitchFamily="34" charset="0"/>
                <a:ea typeface="宋体" panose="02010600030101010101" pitchFamily="2" charset="-122"/>
                <a:cs typeface="+mn-cs"/>
              </a:rPr>
              <a:t>processor</a:t>
            </a:r>
            <a:r>
              <a:rPr lang="zh-CN" alt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a:solidFill>
                  <a:schemeClr val="tx1"/>
                </a:solidFill>
                <a:effectLst/>
                <a:latin typeface="Arial" panose="020B0604020202020204" pitchFamily="34" charset="0"/>
                <a:ea typeface="宋体" panose="02010600030101010101" pitchFamily="2" charset="-122"/>
                <a:cs typeface="+mn-cs"/>
              </a:rPr>
              <a:t>uses</a:t>
            </a:r>
            <a:r>
              <a:rPr lang="zh-CN" alt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a:solidFill>
                  <a:schemeClr val="tx1"/>
                </a:solidFill>
                <a:effectLst/>
                <a:latin typeface="Arial" panose="020B0604020202020204" pitchFamily="34" charset="0"/>
                <a:ea typeface="宋体" panose="02010600030101010101" pitchFamily="2" charset="-122"/>
                <a:cs typeface="+mn-cs"/>
              </a:rPr>
              <a:t>a</a:t>
            </a:r>
            <a:r>
              <a:rPr lang="zh-CN" alt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a:solidFill>
                  <a:schemeClr val="tx1"/>
                </a:solidFill>
                <a:effectLst/>
                <a:latin typeface="Arial" panose="020B0604020202020204" pitchFamily="34" charset="0"/>
                <a:ea typeface="宋体" panose="02010600030101010101" pitchFamily="2" charset="-122"/>
                <a:cs typeface="+mn-cs"/>
              </a:rPr>
              <a:t>sophisticated</a:t>
            </a:r>
            <a:r>
              <a:rPr lang="zh-CN" alt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a:solidFill>
                  <a:schemeClr val="tx1"/>
                </a:solidFill>
                <a:effectLst/>
                <a:latin typeface="Arial" panose="020B0604020202020204" pitchFamily="34" charset="0"/>
                <a:ea typeface="宋体" panose="02010600030101010101" pitchFamily="2" charset="-122"/>
                <a:cs typeface="+mn-cs"/>
              </a:rPr>
              <a:t>multilevel</a:t>
            </a:r>
            <a:r>
              <a:rPr lang="zh-CN" alt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branchpredictor</a:t>
            </a:r>
            <a:r>
              <a:rPr lang="en-US" sz="1200" kern="1200" dirty="0">
                <a:solidFill>
                  <a:schemeClr val="tx1"/>
                </a:solidFill>
                <a:effectLst/>
                <a:latin typeface="Arial" panose="020B0604020202020204" pitchFamily="34" charset="0"/>
                <a:ea typeface="宋体" panose="02010600030101010101" pitchFamily="2" charset="-122"/>
                <a:cs typeface="+mn-cs"/>
              </a:rPr>
              <a:t> to achieve a balance between speed and prediction accuracy. There is also a return address stack to speed up function return. Mispredictions cause a penalty of about 17 cycles. Using the predicted address, the instruction fetch unit fetches 16 bytes from the instruction cache.</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The16bytesareplacedinthepredecodeinstructionbuffer—</a:t>
            </a:r>
            <a:r>
              <a:rPr lang="en-US" sz="1200" kern="1200" dirty="0" err="1">
                <a:solidFill>
                  <a:schemeClr val="tx1"/>
                </a:solidFill>
                <a:effectLst/>
                <a:latin typeface="Arial" panose="020B0604020202020204" pitchFamily="34" charset="0"/>
                <a:ea typeface="宋体" panose="02010600030101010101" pitchFamily="2" charset="-122"/>
                <a:cs typeface="+mn-cs"/>
              </a:rPr>
              <a:t>Inthisstep,apro</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cess</a:t>
            </a:r>
            <a:r>
              <a:rPr lang="en-US" sz="1200" kern="1200" dirty="0">
                <a:solidFill>
                  <a:schemeClr val="tx1"/>
                </a:solidFill>
                <a:effectLst/>
                <a:latin typeface="Arial" panose="020B0604020202020204" pitchFamily="34" charset="0"/>
                <a:ea typeface="宋体" panose="02010600030101010101" pitchFamily="2" charset="-122"/>
                <a:cs typeface="+mn-cs"/>
              </a:rPr>
              <a:t> called macro-op fusion is executed. Macro-op fusion takes instruction combinations such as compare followed by a branch and fuses them into a sin- </a:t>
            </a:r>
            <a:r>
              <a:rPr lang="en-US" sz="1200" kern="1200" dirty="0" err="1">
                <a:solidFill>
                  <a:schemeClr val="tx1"/>
                </a:solidFill>
                <a:effectLst/>
                <a:latin typeface="Arial" panose="020B0604020202020204" pitchFamily="34" charset="0"/>
                <a:ea typeface="宋体" panose="02010600030101010101" pitchFamily="2" charset="-122"/>
                <a:cs typeface="+mn-cs"/>
              </a:rPr>
              <a:t>gle</a:t>
            </a:r>
            <a:r>
              <a:rPr lang="en-US" sz="1200" kern="1200" dirty="0">
                <a:solidFill>
                  <a:schemeClr val="tx1"/>
                </a:solidFill>
                <a:effectLst/>
                <a:latin typeface="Arial" panose="020B0604020202020204" pitchFamily="34" charset="0"/>
                <a:ea typeface="宋体" panose="02010600030101010101" pitchFamily="2" charset="-122"/>
                <a:cs typeface="+mn-cs"/>
              </a:rPr>
              <a:t> operation, which can issue and dispatch as one instruction. Only certain </a:t>
            </a:r>
            <a:r>
              <a:rPr lang="en-US" sz="1200" kern="1200" dirty="0" err="1">
                <a:solidFill>
                  <a:schemeClr val="tx1"/>
                </a:solidFill>
                <a:effectLst/>
                <a:latin typeface="Arial" panose="020B0604020202020204" pitchFamily="34" charset="0"/>
                <a:ea typeface="宋体" panose="02010600030101010101" pitchFamily="2" charset="-122"/>
                <a:cs typeface="+mn-cs"/>
              </a:rPr>
              <a:t>spe</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cial</a:t>
            </a:r>
            <a:r>
              <a:rPr lang="en-US" sz="1200" kern="1200" dirty="0">
                <a:solidFill>
                  <a:schemeClr val="tx1"/>
                </a:solidFill>
                <a:effectLst/>
                <a:latin typeface="Arial" panose="020B0604020202020204" pitchFamily="34" charset="0"/>
                <a:ea typeface="宋体" panose="02010600030101010101" pitchFamily="2" charset="-122"/>
                <a:cs typeface="+mn-cs"/>
              </a:rPr>
              <a:t> cases can be fused, since we must know that the only use of the first result is by the second instruction (i.e., compare and branch). In a study of the Intel Core architecture (which has many fewer buffers), Bird et al. (2007) discovered that </a:t>
            </a:r>
            <a:r>
              <a:rPr lang="en-US" sz="1200" kern="1200" dirty="0" err="1">
                <a:solidFill>
                  <a:schemeClr val="tx1"/>
                </a:solidFill>
                <a:effectLst/>
                <a:latin typeface="Arial" panose="020B0604020202020204" pitchFamily="34" charset="0"/>
                <a:ea typeface="宋体" panose="02010600030101010101" pitchFamily="2" charset="-122"/>
                <a:cs typeface="+mn-cs"/>
              </a:rPr>
              <a:t>macrofusion</a:t>
            </a:r>
            <a:r>
              <a:rPr lang="en-US" sz="1200" kern="1200" dirty="0">
                <a:solidFill>
                  <a:schemeClr val="tx1"/>
                </a:solidFill>
                <a:effectLst/>
                <a:latin typeface="Arial" panose="020B0604020202020204" pitchFamily="34" charset="0"/>
                <a:ea typeface="宋体" panose="02010600030101010101" pitchFamily="2" charset="-122"/>
                <a:cs typeface="+mn-cs"/>
              </a:rPr>
              <a:t> had a significant impact on the performance of integer programs resulting in an 8%–10% average increase in performance with a few programs showing negative results. There was little impact on FP programs; in fact, about half of the SPECFP benchmarks showed negative results from macro-op fusion. The </a:t>
            </a:r>
            <a:r>
              <a:rPr lang="en-US" sz="1200" kern="1200" dirty="0" err="1">
                <a:solidFill>
                  <a:schemeClr val="tx1"/>
                </a:solidFill>
                <a:effectLst/>
                <a:latin typeface="Arial" panose="020B0604020202020204" pitchFamily="34" charset="0"/>
                <a:ea typeface="宋体" panose="02010600030101010101" pitchFamily="2" charset="-122"/>
                <a:cs typeface="+mn-cs"/>
              </a:rPr>
              <a:t>predecode</a:t>
            </a:r>
            <a:r>
              <a:rPr lang="en-US" sz="1200" kern="1200" dirty="0">
                <a:solidFill>
                  <a:schemeClr val="tx1"/>
                </a:solidFill>
                <a:effectLst/>
                <a:latin typeface="Arial" panose="020B0604020202020204" pitchFamily="34" charset="0"/>
                <a:ea typeface="宋体" panose="02010600030101010101" pitchFamily="2" charset="-122"/>
                <a:cs typeface="+mn-cs"/>
              </a:rPr>
              <a:t> stage also breaks the 16 bytes into individual x86 instructions. This </a:t>
            </a:r>
            <a:r>
              <a:rPr lang="en-US" sz="1200" kern="1200" dirty="0" err="1">
                <a:solidFill>
                  <a:schemeClr val="tx1"/>
                </a:solidFill>
                <a:effectLst/>
                <a:latin typeface="Arial" panose="020B0604020202020204" pitchFamily="34" charset="0"/>
                <a:ea typeface="宋体" panose="02010600030101010101" pitchFamily="2" charset="-122"/>
                <a:cs typeface="+mn-cs"/>
              </a:rPr>
              <a:t>predecode</a:t>
            </a:r>
            <a:r>
              <a:rPr lang="en-US" sz="1200" kern="1200" dirty="0">
                <a:solidFill>
                  <a:schemeClr val="tx1"/>
                </a:solidFill>
                <a:effectLst/>
                <a:latin typeface="Arial" panose="020B0604020202020204" pitchFamily="34" charset="0"/>
                <a:ea typeface="宋体" panose="02010600030101010101" pitchFamily="2" charset="-122"/>
                <a:cs typeface="+mn-cs"/>
              </a:rPr>
              <a:t> is nontrivial because the length of an x86 instruction can be from 1 to 17 bytes and the </a:t>
            </a:r>
            <a:r>
              <a:rPr lang="en-US" sz="1200" kern="1200" dirty="0" err="1">
                <a:solidFill>
                  <a:schemeClr val="tx1"/>
                </a:solidFill>
                <a:effectLst/>
                <a:latin typeface="Arial" panose="020B0604020202020204" pitchFamily="34" charset="0"/>
                <a:ea typeface="宋体" panose="02010600030101010101" pitchFamily="2" charset="-122"/>
                <a:cs typeface="+mn-cs"/>
              </a:rPr>
              <a:t>predecoder</a:t>
            </a:r>
            <a:r>
              <a:rPr lang="en-US" sz="1200" kern="1200" dirty="0">
                <a:solidFill>
                  <a:schemeClr val="tx1"/>
                </a:solidFill>
                <a:effectLst/>
                <a:latin typeface="Arial" panose="020B0604020202020204" pitchFamily="34" charset="0"/>
                <a:ea typeface="宋体" panose="02010600030101010101" pitchFamily="2" charset="-122"/>
                <a:cs typeface="+mn-cs"/>
              </a:rPr>
              <a:t> must look through a number of bytes before it knows the instruction length. Individual x86 instructions (including some fused instructions) are placed into the instruction queue. </a:t>
            </a:r>
            <a:endParaRPr lang="en-US" sz="1200" kern="1200" dirty="0">
              <a:solidFill>
                <a:schemeClr val="tx1"/>
              </a:solidFill>
              <a:effectLst/>
              <a:latin typeface="Arial" panose="020B0604020202020204" pitchFamily="34" charset="0"/>
              <a:ea typeface="宋体" panose="02010600030101010101" pitchFamily="2" charset="-122"/>
              <a:cs typeface="+mn-cs"/>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Micro-op decode—Individual x86 instructions are translated into micro-ops. Micro-ops are simple RISC-V-like instructions that can be executed directly by the pipeline; this approach of translating the x86 instruction set into simple operations that are more easily pipelined was introduced in the Pentium Pro in 1997 and has been used since. Three of the decoders handle x86 instructions that translate directly into one micro-op. For x86 instructions that have more complex semantics, there is a microcode engine that is used to produce the micro-op sequence; it can produce up to four micro-ops every cycle and con- </a:t>
            </a:r>
            <a:r>
              <a:rPr lang="en-US" sz="1200" kern="1200" dirty="0" err="1">
                <a:solidFill>
                  <a:schemeClr val="tx1"/>
                </a:solidFill>
                <a:effectLst/>
                <a:latin typeface="Arial" panose="020B0604020202020204" pitchFamily="34" charset="0"/>
                <a:ea typeface="宋体" panose="02010600030101010101" pitchFamily="2" charset="-122"/>
                <a:cs typeface="+mn-cs"/>
              </a:rPr>
              <a:t>tinues</a:t>
            </a:r>
            <a:r>
              <a:rPr lang="en-US" sz="1200" kern="1200" dirty="0">
                <a:solidFill>
                  <a:schemeClr val="tx1"/>
                </a:solidFill>
                <a:effectLst/>
                <a:latin typeface="Arial" panose="020B0604020202020204" pitchFamily="34" charset="0"/>
                <a:ea typeface="宋体" panose="02010600030101010101" pitchFamily="2" charset="-122"/>
                <a:cs typeface="+mn-cs"/>
              </a:rPr>
              <a:t> until the necessary micro-op sequence has been generated. The micro- ops are placed according to the order of the x86 instructions in the 64-entry micro-op buffer. </a:t>
            </a:r>
            <a:endParaRPr lang="en-US" sz="1200" kern="1200" dirty="0">
              <a:solidFill>
                <a:schemeClr val="tx1"/>
              </a:solidFill>
              <a:effectLst/>
              <a:latin typeface="Arial" panose="020B0604020202020204" pitchFamily="34" charset="0"/>
              <a:ea typeface="宋体" panose="02010600030101010101" pitchFamily="2" charset="-122"/>
              <a:cs typeface="+mn-cs"/>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micro-op buffer preforms loop stream detection and </a:t>
            </a:r>
            <a:r>
              <a:rPr lang="en-US" sz="1200" kern="1200" dirty="0" err="1">
                <a:solidFill>
                  <a:schemeClr val="tx1"/>
                </a:solidFill>
                <a:effectLst/>
                <a:latin typeface="Arial" panose="020B0604020202020204" pitchFamily="34" charset="0"/>
                <a:ea typeface="宋体" panose="02010600030101010101" pitchFamily="2" charset="-122"/>
                <a:cs typeface="+mn-cs"/>
              </a:rPr>
              <a:t>microfusion</a:t>
            </a:r>
            <a:r>
              <a:rPr lang="en-US" sz="1200" kern="1200" dirty="0">
                <a:solidFill>
                  <a:schemeClr val="tx1"/>
                </a:solidFill>
                <a:effectLst/>
                <a:latin typeface="Arial" panose="020B0604020202020204" pitchFamily="34" charset="0"/>
                <a:ea typeface="宋体" panose="02010600030101010101" pitchFamily="2" charset="-122"/>
                <a:cs typeface="+mn-cs"/>
              </a:rPr>
              <a:t>—If there is a small sequence of instructions (less than 64 instructions) that com- </a:t>
            </a:r>
            <a:r>
              <a:rPr lang="en-US" sz="1200" kern="1200" dirty="0" err="1">
                <a:solidFill>
                  <a:schemeClr val="tx1"/>
                </a:solidFill>
                <a:effectLst/>
                <a:latin typeface="Arial" panose="020B0604020202020204" pitchFamily="34" charset="0"/>
                <a:ea typeface="宋体" panose="02010600030101010101" pitchFamily="2" charset="-122"/>
                <a:cs typeface="+mn-cs"/>
              </a:rPr>
              <a:t>prises</a:t>
            </a:r>
            <a:r>
              <a:rPr lang="en-US" sz="1200" kern="1200" dirty="0">
                <a:solidFill>
                  <a:schemeClr val="tx1"/>
                </a:solidFill>
                <a:effectLst/>
                <a:latin typeface="Arial" panose="020B0604020202020204" pitchFamily="34" charset="0"/>
                <a:ea typeface="宋体" panose="02010600030101010101" pitchFamily="2" charset="-122"/>
                <a:cs typeface="+mn-cs"/>
              </a:rPr>
              <a:t> a loop, the loop stream detector will find the loop and directly issue the micro-ops from the buffer, eliminating the need for the instruction fetch and instruction decode stages to be activated. </a:t>
            </a:r>
            <a:r>
              <a:rPr lang="en-US" sz="1200" kern="1200" dirty="0" err="1">
                <a:solidFill>
                  <a:schemeClr val="tx1"/>
                </a:solidFill>
                <a:effectLst/>
                <a:latin typeface="Arial" panose="020B0604020202020204" pitchFamily="34" charset="0"/>
                <a:ea typeface="宋体" panose="02010600030101010101" pitchFamily="2" charset="-122"/>
                <a:cs typeface="+mn-cs"/>
              </a:rPr>
              <a:t>Microfusion</a:t>
            </a:r>
            <a:r>
              <a:rPr lang="en-US" sz="1200" kern="1200" dirty="0">
                <a:solidFill>
                  <a:schemeClr val="tx1"/>
                </a:solidFill>
                <a:effectLst/>
                <a:latin typeface="Arial" panose="020B0604020202020204" pitchFamily="34" charset="0"/>
                <a:ea typeface="宋体" panose="02010600030101010101" pitchFamily="2" charset="-122"/>
                <a:cs typeface="+mn-cs"/>
              </a:rPr>
              <a:t> combines instruction pairs such as ALU operation and a dependent store and issues them to a single reservation station (where they can still issue </a:t>
            </a:r>
            <a:r>
              <a:rPr lang="en-US" sz="1200" kern="1200" dirty="0" err="1">
                <a:solidFill>
                  <a:schemeClr val="tx1"/>
                </a:solidFill>
                <a:effectLst/>
                <a:latin typeface="Arial" panose="020B0604020202020204" pitchFamily="34" charset="0"/>
                <a:ea typeface="宋体" panose="02010600030101010101" pitchFamily="2" charset="-122"/>
                <a:cs typeface="+mn-cs"/>
              </a:rPr>
              <a:t>indepen</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dently</a:t>
            </a:r>
            <a:r>
              <a:rPr lang="en-US" sz="1200" kern="1200" dirty="0">
                <a:solidFill>
                  <a:schemeClr val="tx1"/>
                </a:solidFill>
                <a:effectLst/>
                <a:latin typeface="Arial" panose="020B0604020202020204" pitchFamily="34" charset="0"/>
                <a:ea typeface="宋体" panose="02010600030101010101" pitchFamily="2" charset="-122"/>
                <a:cs typeface="+mn-cs"/>
              </a:rPr>
              <a:t>), thus increasing the usage of the buffer. Micro-op fusion produces smaller gains for integer programs and larger ones for FP, but the results vary widely. The different results for integer and FP programs with macro and micro fusion, probably arise from the patterns recognized and fused and the frequency of occurrence in integer versus FP programs. In the i7, which has a much larger number of reorder buffer entries, the benefits from both techniques are likely to be smaller.</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21702557-3DD7-4999-A109-D5896FB82524}" type="slidenum">
              <a:rPr lang="en-US" altLang="zh-CN"/>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F045A4E8-DC67-4869-A9F7-2E73F39DA6BF}" type="slidenum">
              <a:rPr lang="en-US" altLang="zh-CN"/>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F63EB1C2-0A30-4D2A-999E-DBEAFBDB2CAC}" type="slidenum">
              <a:rPr lang="en-US" altLang="zh-CN"/>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8BBCD46D-1590-3440-88E6-432AD3A2869F}" type="slidenum">
              <a:rPr lang="en-US" altLang="zh-CN"/>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1D04DB16-B6C8-B745-80D6-FD8C3F0E7264}" type="slidenum">
              <a:rPr lang="en-US" altLang="zh-CN"/>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4C8E2328-8797-C641-A85A-EBE6825FD484}" type="slidenum">
              <a:rPr lang="en-US" altLang="zh-CN"/>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7500F272-28D2-F444-AEE1-4EEF65CC3DD9}" type="slidenum">
              <a:rPr lang="en-US" altLang="zh-CN"/>
            </a:fld>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pPr>
              <a:defRPr/>
            </a:pPr>
            <a:fld id="{6886F976-E63F-5B4D-A586-F7E92FF17CF5}" type="slidenum">
              <a:rPr lang="en-US" altLang="zh-CN"/>
            </a:fld>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pPr>
              <a:defRPr/>
            </a:pPr>
            <a:fld id="{D203C576-1287-A745-A30C-68CDFA9F9812}" type="slidenum">
              <a:rPr lang="en-US" altLang="zh-CN"/>
            </a:fld>
            <a:endParaRPr lang="en-US" alt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pPr>
              <a:defRPr/>
            </a:pPr>
            <a:fld id="{AC098028-FC0A-9241-8121-2D21B19D911D}" type="slidenum">
              <a:rPr lang="en-US" altLang="zh-CN"/>
            </a:fld>
            <a:endParaRPr lang="en-US" alt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47D7B466-43CE-E84B-BF3B-AD42CA738179}" type="slidenum">
              <a:rPr lang="en-US" altLang="zh-CN"/>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0770838E-B040-4187-ADD3-E799B4C0C8CF}" type="slidenum">
              <a:rPr lang="en-US" altLang="zh-CN"/>
            </a:fld>
            <a:endParaRPr lang="en-US" alt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9650B0B9-EAD9-7249-9883-9E85803182E9}" type="slidenum">
              <a:rPr lang="en-US" altLang="zh-CN"/>
            </a:fld>
            <a:endParaRPr lang="en-US" alt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4EB4445C-BFBC-644A-89D7-5BDBC3F6A257}" type="slidenum">
              <a:rPr lang="en-US" altLang="zh-CN"/>
            </a:fld>
            <a:endParaRPr lang="en-US" alt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78D11B23-485E-EF45-BBAE-11E8638228F2}" type="slidenum">
              <a:rPr lang="en-US" altLang="zh-CN"/>
            </a:fld>
            <a:endParaRPr lang="en-US" altLang="zh-C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D8E41AA5-026A-6C42-A7CA-069930B807A4}" type="slidenum">
              <a:rPr lang="en-US" altLang="zh-CN"/>
            </a:fld>
            <a:endParaRPr lang="en-US" altLang="zh-C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0C820FB6-5FBE-2C40-9F91-232A0408E073}" type="slidenum">
              <a:rPr lang="en-US" altLang="zh-CN"/>
            </a:fld>
            <a:endParaRPr lang="en-US" altLang="zh-C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378A8E89-6F82-1744-AA3B-12109EEF0C20}" type="slidenum">
              <a:rPr lang="en-US" altLang="zh-CN"/>
            </a:fld>
            <a:endParaRPr lang="en-US" altLang="zh-CN"/>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952EE09C-A5A6-3C48-9B43-F388B480FCF9}" type="slidenum">
              <a:rPr lang="en-US" altLang="zh-CN"/>
            </a:fld>
            <a:endParaRPr lang="en-US" altLang="zh-CN"/>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pPr>
              <a:defRPr/>
            </a:pPr>
            <a:fld id="{2B5403B8-F6B8-4747-94CA-FCDA046123C4}" type="slidenum">
              <a:rPr lang="en-US" altLang="zh-CN"/>
            </a:fld>
            <a:endParaRPr lang="en-US" altLang="zh-CN"/>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pPr>
              <a:defRPr/>
            </a:pPr>
            <a:fld id="{5DDBB7C0-3C51-5144-B8B4-E480AAFD32B2}" type="slidenum">
              <a:rPr lang="en-US" altLang="zh-CN"/>
            </a:fld>
            <a:endParaRPr lang="en-US" altLang="zh-CN"/>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pPr>
              <a:defRPr/>
            </a:pPr>
            <a:fld id="{27BE1A6C-7D79-3344-8F97-32D9BC81ED71}" type="slidenum">
              <a:rPr lang="en-US" altLang="zh-CN"/>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09A99F5F-BAB9-4BE0-84BC-D4D146690A4B}" type="slidenum">
              <a:rPr lang="en-US" altLang="zh-CN"/>
            </a:fld>
            <a:endParaRPr lang="en-US" altLang="zh-C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249754FA-5159-E840-8794-B594CF29047D}" type="slidenum">
              <a:rPr lang="en-US" altLang="zh-CN"/>
            </a:fld>
            <a:endParaRPr lang="en-US" altLang="zh-CN"/>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9CD67829-9E83-D44F-936D-DDBE2AE835EA}" type="slidenum">
              <a:rPr lang="en-US" altLang="zh-CN"/>
            </a:fld>
            <a:endParaRPr lang="en-US" altLang="zh-CN"/>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F9423797-7562-EA41-AB25-4C137EC2CC7F}" type="slidenum">
              <a:rPr lang="en-US" altLang="zh-CN"/>
            </a:fld>
            <a:endParaRPr lang="en-US" altLang="zh-CN"/>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DA4B49F0-5C9D-2741-8A38-798E1C9ED316}" type="slidenum">
              <a:rPr lang="en-US" altLang="zh-CN"/>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2FB299FA-D739-4B59-81B5-3E20A08861F4}" type="slidenum">
              <a:rPr lang="en-US" altLang="zh-CN"/>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fld id="{9FFCC569-B828-46AD-B344-F57417265D79}" type="slidenum">
              <a:rPr lang="en-US" altLang="zh-CN"/>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fld id="{F0B58C8E-3EF7-497B-888A-88ABA4C4AE5B}" type="slidenum">
              <a:rPr lang="en-US" altLang="zh-CN"/>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fld id="{8D69050C-C5C0-4C2A-8837-D75C8562CAD5}" type="slidenum">
              <a:rPr lang="en-US" altLang="zh-CN"/>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FFC6D2E0-0B8B-45B5-B38E-FF5B298E7F57}" type="slidenum">
              <a:rPr lang="en-US" altLang="zh-CN"/>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0A146220-E3E9-4550-8C09-BB27D26166D8}" type="slidenum">
              <a:rPr lang="en-US" altLang="zh-CN"/>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2" Type="http://schemas.openxmlformats.org/officeDocument/2006/relationships/theme" Target="../theme/theme3.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mn-lt"/>
                <a:ea typeface="宋体" panose="02010600030101010101"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mn-lt"/>
                <a:ea typeface="宋体" panose="02010600030101010101"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Verdana" panose="020B0604030504040204" pitchFamily="34" charset="0"/>
              </a:defRPr>
            </a:lvl1pPr>
          </a:lstStyle>
          <a:p>
            <a:fld id="{F7F7FDB2-3292-4D32-A6B3-A0FBE55C7081}" type="slidenum">
              <a:rPr lang="en-US" altLang="zh-CN"/>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eaLnBrk="1" hangingPunct="1">
              <a:defRPr sz="1400" b="0">
                <a:latin typeface="Arial" panose="020B0604020202020204" pitchFamily="34" charset="0"/>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eaLnBrk="1" hangingPunct="1">
              <a:defRPr sz="1400" b="0">
                <a:latin typeface="Arial" panose="020B0604020202020204" pitchFamily="34" charset="0"/>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400" b="0"/>
            </a:lvl1pPr>
          </a:lstStyle>
          <a:p>
            <a:pPr>
              <a:defRPr/>
            </a:pPr>
            <a:fld id="{FDEE6BDF-8890-BB4F-A3BA-D4571A96E746}" type="slidenum">
              <a:rPr lang="en-US" altLang="zh-CN"/>
            </a:fld>
            <a:endParaRPr lang="en-US" altLang="zh-C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eaLnBrk="1" hangingPunct="1">
              <a:defRPr sz="1400">
                <a:latin typeface="+mn-lt"/>
                <a:ea typeface="宋体" panose="02010600030101010101"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eaLnBrk="1" hangingPunct="1">
              <a:defRPr sz="1400">
                <a:latin typeface="+mn-lt"/>
                <a:ea typeface="宋体" panose="02010600030101010101"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400">
                <a:latin typeface="Verdana" panose="020B0604030504040204" pitchFamily="34" charset="0"/>
              </a:defRPr>
            </a:lvl1pPr>
          </a:lstStyle>
          <a:p>
            <a:pPr>
              <a:defRPr/>
            </a:pPr>
            <a:fld id="{E0A64138-1E8A-C547-AB99-8BBF0DD4BC3D}" type="slidenum">
              <a:rPr lang="en-US" altLang="zh-CN"/>
            </a:fld>
            <a:endParaRPr lang="en-US" altLang="zh-CN"/>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07.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08.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109.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12.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14.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15.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16.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17.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18.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19.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openxmlformats.org/officeDocument/2006/relationships/notesSlide" Target="../notesSlides/notesSlide105.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3.xml"/></Relationships>
</file>

<file path=ppt/slides/_rels/slide123.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13.xml"/><Relationship Id="rId1" Type="http://schemas.openxmlformats.org/officeDocument/2006/relationships/image" Target="../media/image2.tiff"/></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5.xml.rels><?xml version="1.0" encoding="UTF-8" standalone="yes"?>
<Relationships xmlns="http://schemas.openxmlformats.org/package/2006/relationships"><Relationship Id="rId3" Type="http://schemas.openxmlformats.org/officeDocument/2006/relationships/notesSlide" Target="../notesSlides/notesSlide108.xml"/><Relationship Id="rId2" Type="http://schemas.openxmlformats.org/officeDocument/2006/relationships/slideLayout" Target="../slideLayouts/slideLayout24.xml"/><Relationship Id="rId1" Type="http://schemas.openxmlformats.org/officeDocument/2006/relationships/hyperlink" Target="http://v.yinyuetai.com/video/344259" TargetMode="External"/></Relationships>
</file>

<file path=ppt/slides/_rels/slide126.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24.xml"/><Relationship Id="rId1" Type="http://schemas.openxmlformats.org/officeDocument/2006/relationships/image" Target="../media/image23.jpeg"/></Relationships>
</file>

<file path=ppt/slides/_rels/slide127.xml.rels><?xml version="1.0" encoding="UTF-8" standalone="yes"?>
<Relationships xmlns="http://schemas.openxmlformats.org/package/2006/relationships"><Relationship Id="rId6" Type="http://schemas.openxmlformats.org/officeDocument/2006/relationships/notesSlide" Target="../notesSlides/notesSlide110.xml"/><Relationship Id="rId5" Type="http://schemas.openxmlformats.org/officeDocument/2006/relationships/slideLayout" Target="../slideLayouts/slideLayout24.xml"/><Relationship Id="rId4" Type="http://schemas.openxmlformats.org/officeDocument/2006/relationships/hyperlink" Target="https://www.youtube.com/watch?v=_lfxYhtf8o4" TargetMode="External"/><Relationship Id="rId3" Type="http://schemas.openxmlformats.org/officeDocument/2006/relationships/hyperlink" Target="https://www.youtube.com/watch?v=ZQUxL4Jm1Lo" TargetMode="External"/><Relationship Id="rId2" Type="http://schemas.openxmlformats.org/officeDocument/2006/relationships/hyperlink" Target="https://www.youtube.com/watch?v=Wna-8qFy_v0" TargetMode="External"/><Relationship Id="rId1" Type="http://schemas.openxmlformats.org/officeDocument/2006/relationships/hyperlink" Target="https://www.youtube.com/watch?v=XgJBaNeM6pg"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image" Target="../media/image1.tiff"/></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47.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8.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1.xml.rels><?xml version="1.0" encoding="UTF-8" standalone="yes"?>
<Relationships xmlns="http://schemas.openxmlformats.org/package/2006/relationships"><Relationship Id="rId4" Type="http://schemas.openxmlformats.org/officeDocument/2006/relationships/notesSlide" Target="../notesSlides/notesSlide51.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7.pn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83.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subTitle" idx="1"/>
          </p:nvPr>
        </p:nvSpPr>
        <p:spPr>
          <a:xfrm>
            <a:off x="0" y="4495800"/>
            <a:ext cx="9144000" cy="1524000"/>
          </a:xfrm>
        </p:spPr>
        <p:txBody>
          <a:bodyPr/>
          <a:lstStyle/>
          <a:p>
            <a:pPr algn="l" eaLnBrk="1" hangingPunct="1">
              <a:lnSpc>
                <a:spcPct val="90000"/>
              </a:lnSpc>
            </a:pPr>
            <a:r>
              <a:rPr lang="en-US" altLang="zh-CN" sz="2800" dirty="0"/>
              <a:t>Kai Bu</a:t>
            </a:r>
            <a:endParaRPr lang="en-US" altLang="zh-CN" sz="2800" dirty="0"/>
          </a:p>
          <a:p>
            <a:pPr algn="l" eaLnBrk="1" hangingPunct="1">
              <a:lnSpc>
                <a:spcPct val="90000"/>
              </a:lnSpc>
            </a:pPr>
            <a:r>
              <a:rPr lang="en-US" altLang="zh-CN" sz="2800" dirty="0" err="1"/>
              <a:t>kaibu@zju.edu.cn</a:t>
            </a:r>
            <a:endParaRPr lang="en-US" altLang="zh-CN" sz="2800" dirty="0"/>
          </a:p>
          <a:p>
            <a:pPr algn="l" eaLnBrk="1" hangingPunct="1">
              <a:lnSpc>
                <a:spcPct val="90000"/>
              </a:lnSpc>
            </a:pPr>
            <a:r>
              <a:rPr lang="en-US" altLang="zh-CN" sz="2800" dirty="0"/>
              <a:t>http://</a:t>
            </a:r>
            <a:r>
              <a:rPr lang="en-US" altLang="zh-CN" sz="2800" dirty="0" err="1"/>
              <a:t>list.zju.edu.cn</a:t>
            </a:r>
            <a:r>
              <a:rPr lang="en-US" altLang="zh-CN" sz="2800" dirty="0"/>
              <a:t>/</a:t>
            </a:r>
            <a:r>
              <a:rPr lang="en-US" altLang="zh-CN" sz="2800" dirty="0" err="1"/>
              <a:t>kaibu</a:t>
            </a:r>
            <a:r>
              <a:rPr lang="en-US" altLang="zh-CN" sz="2800" dirty="0"/>
              <a:t>/comparch2021</a:t>
            </a:r>
            <a:endParaRPr lang="en-US" altLang="zh-CN" sz="2800" i="1" dirty="0"/>
          </a:p>
        </p:txBody>
      </p:sp>
      <p:sp>
        <p:nvSpPr>
          <p:cNvPr id="4" name="矩形 3"/>
          <p:cNvSpPr/>
          <p:nvPr/>
        </p:nvSpPr>
        <p:spPr>
          <a:xfrm>
            <a:off x="8083550" y="0"/>
            <a:ext cx="1060450" cy="939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600" b="1" dirty="0"/>
              <a:t>08</a:t>
            </a:r>
            <a:endParaRPr lang="zh-CN" altLang="en-US" sz="3600" b="1" dirty="0"/>
          </a:p>
        </p:txBody>
      </p:sp>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Instruction-Level Parallelism</a:t>
            </a:r>
            <a:br>
              <a:rPr lang="en-US" altLang="zh-CN" dirty="0"/>
            </a:br>
            <a:r>
              <a:rPr lang="en-US" altLang="zh-CN" dirty="0"/>
              <a:t>Exploitation</a:t>
            </a:r>
            <a:endParaRPr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1"/>
          <a:stretch>
            <a:fillRect/>
          </a:stretch>
        </p:blipFill>
        <p:spPr>
          <a:xfrm>
            <a:off x="0" y="1737210"/>
            <a:ext cx="9144000" cy="4053990"/>
          </a:xfrm>
          <a:prstGeom prst="rect">
            <a:avLst/>
          </a:prstGeom>
        </p:spPr>
      </p:pic>
      <p:sp>
        <p:nvSpPr>
          <p:cNvPr id="4" name="TextBox 3"/>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M</a:t>
            </a:r>
            <a:endParaRPr lang="en-US" sz="4400" b="1" dirty="0">
              <a:solidFill>
                <a:schemeClr val="bg1"/>
              </a:solidFill>
              <a:latin typeface="+mn-lt"/>
            </a:endParaRPr>
          </a:p>
        </p:txBody>
      </p:sp>
      <p:sp>
        <p:nvSpPr>
          <p:cNvPr id="5" name="TextBox 4"/>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O</a:t>
            </a:r>
            <a:endParaRPr lang="en-US" sz="4400" b="1" dirty="0">
              <a:solidFill>
                <a:schemeClr val="bg1"/>
              </a:solidFill>
              <a:latin typeface="+mn-lt"/>
            </a:endParaRPr>
          </a:p>
        </p:txBody>
      </p:sp>
      <p:sp>
        <p:nvSpPr>
          <p:cNvPr id="6" name="TextBox 5"/>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R</a:t>
            </a:r>
            <a:endParaRPr lang="en-US" sz="4400" b="1" dirty="0">
              <a:solidFill>
                <a:schemeClr val="bg1"/>
              </a:solidFill>
              <a:latin typeface="+mn-lt"/>
            </a:endParaRPr>
          </a:p>
        </p:txBody>
      </p:sp>
      <p:sp>
        <p:nvSpPr>
          <p:cNvPr id="7" name="TextBox 6"/>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E</a:t>
            </a:r>
            <a:endParaRPr lang="en-US" sz="4400" b="1" dirty="0">
              <a:solidFill>
                <a:schemeClr val="bg1"/>
              </a:solidFill>
              <a:latin typeface="+mn-lt"/>
            </a:endParaRPr>
          </a:p>
        </p:txBody>
      </p:sp>
      <p:sp>
        <p:nvSpPr>
          <p:cNvPr id="2" name="Title 1"/>
          <p:cNvSpPr>
            <a:spLocks noGrp="1"/>
          </p:cNvSpPr>
          <p:nvPr>
            <p:ph type="title"/>
          </p:nvPr>
        </p:nvSpPr>
        <p:spPr/>
        <p:txBody>
          <a:bodyPr/>
          <a:lstStyle/>
          <a:p>
            <a:r>
              <a:rPr lang="en-US" dirty="0"/>
              <a:t>Multiple Issue</a:t>
            </a:r>
            <a:endParaRPr lang="en-US" dirty="0"/>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Multithreading</a:t>
            </a:r>
            <a:endParaRPr lang="en-US" dirty="0"/>
          </a:p>
        </p:txBody>
      </p:sp>
      <p:sp>
        <p:nvSpPr>
          <p:cNvPr id="3" name="Content Placeholder 2"/>
          <p:cNvSpPr>
            <a:spLocks noGrp="1"/>
          </p:cNvSpPr>
          <p:nvPr>
            <p:ph idx="1"/>
          </p:nvPr>
        </p:nvSpPr>
        <p:spPr/>
        <p:txBody>
          <a:bodyPr/>
          <a:lstStyle/>
          <a:p>
            <a:r>
              <a:rPr lang="en-US" dirty="0">
                <a:solidFill>
                  <a:srgbClr val="00B0F0"/>
                </a:solidFill>
              </a:rPr>
              <a:t>Fine-grained multithreading</a:t>
            </a:r>
            <a:endParaRPr lang="en-US" dirty="0">
              <a:solidFill>
                <a:srgbClr val="00B0F0"/>
              </a:solidFill>
            </a:endParaRPr>
          </a:p>
          <a:p>
            <a:r>
              <a:rPr lang="en-US" dirty="0">
                <a:solidFill>
                  <a:srgbClr val="00B0F0"/>
                </a:solidFill>
              </a:rPr>
              <a:t>Coarse-grained multithreading</a:t>
            </a:r>
            <a:endParaRPr lang="en-US" dirty="0">
              <a:solidFill>
                <a:srgbClr val="00B0F0"/>
              </a:solidFill>
            </a:endParaRPr>
          </a:p>
          <a:p>
            <a:r>
              <a:rPr lang="en-US" dirty="0">
                <a:solidFill>
                  <a:srgbClr val="00B0F0"/>
                </a:solidFill>
              </a:rPr>
              <a:t>Simultaneous multithreading</a:t>
            </a:r>
            <a:endParaRPr lang="en-US" dirty="0">
              <a:solidFill>
                <a:srgbClr val="00B0F0"/>
              </a:solidFill>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Fine-Grained Multithreading</a:t>
            </a:r>
            <a:endParaRPr lang="en-US" dirty="0"/>
          </a:p>
        </p:txBody>
      </p:sp>
      <p:pic>
        <p:nvPicPr>
          <p:cNvPr id="4" name="Picture 3"/>
          <p:cNvPicPr>
            <a:picLocks noChangeAspect="1"/>
          </p:cNvPicPr>
          <p:nvPr/>
        </p:nvPicPr>
        <p:blipFill>
          <a:blip r:embed="rId1"/>
          <a:stretch>
            <a:fillRect/>
          </a:stretch>
        </p:blipFill>
        <p:spPr>
          <a:xfrm>
            <a:off x="2286000" y="2418593"/>
            <a:ext cx="9144000" cy="4439407"/>
          </a:xfrm>
          <a:prstGeom prst="rect">
            <a:avLst/>
          </a:prstGeom>
        </p:spPr>
      </p:pic>
      <p:sp>
        <p:nvSpPr>
          <p:cNvPr id="5" name="Rectangle 4"/>
          <p:cNvSpPr/>
          <p:nvPr/>
        </p:nvSpPr>
        <p:spPr>
          <a:xfrm>
            <a:off x="0" y="2130425"/>
            <a:ext cx="7086600" cy="47275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5638800" y="2286000"/>
            <a:ext cx="2362200" cy="38100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p:txBody>
          <a:bodyPr/>
          <a:lstStyle/>
          <a:p>
            <a:r>
              <a:rPr lang="en-US" dirty="0"/>
              <a:t>Switch between threads </a:t>
            </a:r>
            <a:r>
              <a:rPr lang="en-US" u="sng" dirty="0"/>
              <a:t>per clock cycle</a:t>
            </a:r>
            <a:endParaRPr lang="en-US" dirty="0"/>
          </a:p>
          <a:p>
            <a:r>
              <a:rPr lang="en-US" dirty="0"/>
              <a:t>H</a:t>
            </a:r>
            <a:r>
              <a:rPr lang="en-US" dirty="0"/>
              <a:t>ide throughput losses that arise from both short and long stalls</a:t>
            </a:r>
            <a:endParaRPr lang="en-US" dirty="0"/>
          </a:p>
          <a:p>
            <a:r>
              <a:rPr lang="en-US" dirty="0"/>
              <a:t>S</a:t>
            </a:r>
            <a:r>
              <a:rPr lang="en-US" dirty="0"/>
              <a:t>low down execution of an                      individual thread, even for                     thread without stalls</a:t>
            </a:r>
            <a:endParaRPr lang="en-US" dirty="0"/>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9200" y="274638"/>
            <a:ext cx="9864000" cy="1143000"/>
          </a:xfrm>
        </p:spPr>
        <p:txBody>
          <a:bodyPr/>
          <a:lstStyle/>
          <a:p>
            <a:r>
              <a:rPr lang="en-US" dirty="0"/>
              <a:t>Coarse-</a:t>
            </a:r>
            <a:r>
              <a:rPr lang="en-US" sz="4000" dirty="0"/>
              <a:t>Grained</a:t>
            </a:r>
            <a:r>
              <a:rPr lang="en-US" dirty="0"/>
              <a:t> Multi</a:t>
            </a:r>
            <a:r>
              <a:rPr lang="en-US" sz="4000" dirty="0"/>
              <a:t>threading</a:t>
            </a:r>
            <a:endParaRPr lang="en-US" sz="4000" dirty="0"/>
          </a:p>
        </p:txBody>
      </p:sp>
      <p:pic>
        <p:nvPicPr>
          <p:cNvPr id="4" name="Picture 3"/>
          <p:cNvPicPr>
            <a:picLocks noChangeAspect="1"/>
          </p:cNvPicPr>
          <p:nvPr/>
        </p:nvPicPr>
        <p:blipFill>
          <a:blip r:embed="rId1"/>
          <a:stretch>
            <a:fillRect/>
          </a:stretch>
        </p:blipFill>
        <p:spPr>
          <a:xfrm>
            <a:off x="4572000" y="2418593"/>
            <a:ext cx="9144000" cy="4439407"/>
          </a:xfrm>
          <a:prstGeom prst="rect">
            <a:avLst/>
          </a:prstGeom>
        </p:spPr>
      </p:pic>
      <p:sp>
        <p:nvSpPr>
          <p:cNvPr id="5" name="Rectangle 4"/>
          <p:cNvSpPr/>
          <p:nvPr/>
        </p:nvSpPr>
        <p:spPr>
          <a:xfrm>
            <a:off x="0" y="2130425"/>
            <a:ext cx="7086600" cy="47275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7848600" y="2286000"/>
            <a:ext cx="2362200" cy="38100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7239001" y="3810000"/>
            <a:ext cx="228600" cy="381000"/>
          </a:xfrm>
          <a:prstGeom prst="round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7239000" y="3284916"/>
            <a:ext cx="228600" cy="381000"/>
          </a:xfrm>
          <a:prstGeom prst="round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p:txBody>
          <a:bodyPr/>
          <a:lstStyle/>
          <a:p>
            <a:r>
              <a:rPr lang="en-US" dirty="0"/>
              <a:t>Switch between threads </a:t>
            </a:r>
            <a:r>
              <a:rPr lang="en-US" u="sng" dirty="0"/>
              <a:t>only on costly stalls</a:t>
            </a:r>
            <a:r>
              <a:rPr lang="en-US" dirty="0"/>
              <a:t>, such as L2/L3 cache misses</a:t>
            </a:r>
            <a:endParaRPr lang="en-US" dirty="0"/>
          </a:p>
          <a:p>
            <a:r>
              <a:rPr lang="en-US" dirty="0"/>
              <a:t>Favor the case of reducing                  penalty of very high-cost stalls,            where pipeline refill is negligible           compared to the stall time</a:t>
            </a:r>
            <a:endParaRPr lang="en-US" dirty="0"/>
          </a:p>
          <a:p>
            <a:r>
              <a:rPr lang="en-US" dirty="0"/>
              <a:t>Do not fully</a:t>
            </a:r>
            <a:r>
              <a:rPr lang="zh-CN" altLang="en-US" dirty="0"/>
              <a:t> </a:t>
            </a:r>
            <a:r>
              <a:rPr lang="en-US" altLang="zh-CN" dirty="0"/>
              <a:t>overcome                        throughput losses, especially                from shorter stalls</a:t>
            </a:r>
            <a:endParaRPr lang="en-US" dirty="0"/>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9448800" cy="1143000"/>
          </a:xfrm>
        </p:spPr>
        <p:txBody>
          <a:bodyPr/>
          <a:lstStyle/>
          <a:p>
            <a:r>
              <a:rPr lang="en-US" dirty="0"/>
              <a:t>Simultaneous Multithreading</a:t>
            </a:r>
            <a:endParaRPr lang="en-US" dirty="0"/>
          </a:p>
        </p:txBody>
      </p:sp>
      <p:pic>
        <p:nvPicPr>
          <p:cNvPr id="4" name="Picture 3"/>
          <p:cNvPicPr>
            <a:picLocks noChangeAspect="1"/>
          </p:cNvPicPr>
          <p:nvPr/>
        </p:nvPicPr>
        <p:blipFill>
          <a:blip r:embed="rId1"/>
          <a:stretch>
            <a:fillRect/>
          </a:stretch>
        </p:blipFill>
        <p:spPr>
          <a:xfrm>
            <a:off x="0" y="2418593"/>
            <a:ext cx="9144000" cy="4439407"/>
          </a:xfrm>
          <a:prstGeom prst="rect">
            <a:avLst/>
          </a:prstGeom>
        </p:spPr>
      </p:pic>
      <p:sp>
        <p:nvSpPr>
          <p:cNvPr id="5" name="Rectangle 4"/>
          <p:cNvSpPr/>
          <p:nvPr/>
        </p:nvSpPr>
        <p:spPr>
          <a:xfrm>
            <a:off x="0" y="2130425"/>
            <a:ext cx="7086600" cy="47275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781800" y="2286000"/>
            <a:ext cx="2336178" cy="38100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p:txBody>
          <a:bodyPr/>
          <a:lstStyle/>
          <a:p>
            <a:r>
              <a:rPr lang="en-US" dirty="0"/>
              <a:t>Variation of fine-grained multithreading on top of a multiple-issue, dynamically scheduled processor</a:t>
            </a:r>
            <a:endParaRPr lang="en-US" dirty="0"/>
          </a:p>
          <a:p>
            <a:r>
              <a:rPr lang="en-US" dirty="0"/>
              <a:t>Albeit issue instructions from                only one thread at a time as               all existing SMTs, could execute         operations from several different         instructions in the same clock cycle </a:t>
            </a:r>
            <a:endParaRPr lang="en-US" dirty="0"/>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examples </a:t>
            </a:r>
            <a:br>
              <a:rPr lang="en-US" altLang="zh-CN" dirty="0"/>
            </a:br>
            <a:endParaRPr lang="en-US" altLang="zh-CN" dirty="0"/>
          </a:p>
        </p:txBody>
      </p:sp>
      <p:sp>
        <p:nvSpPr>
          <p:cNvPr id="3" name="Content Placeholder 2"/>
          <p:cNvSpPr txBox="1"/>
          <p:nvPr/>
        </p:nvSpPr>
        <p:spPr bwMode="auto">
          <a:xfrm>
            <a:off x="0" y="2512800"/>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b="1" kern="0" dirty="0">
                <a:solidFill>
                  <a:srgbClr val="00B0F0"/>
                </a:solidFill>
              </a:rPr>
              <a:t>ARM Cortex-A53</a:t>
            </a:r>
            <a:endParaRPr lang="en-US" altLang="zh-CN" b="1" kern="0" dirty="0">
              <a:solidFill>
                <a:srgbClr val="00B0F0"/>
              </a:solidFill>
            </a:endParaRPr>
          </a:p>
          <a:p>
            <a:pPr eaLnBrk="1" hangingPunct="1">
              <a:buFontTx/>
              <a:buNone/>
              <a:defRPr/>
            </a:pPr>
            <a:r>
              <a:rPr lang="en-US" altLang="zh-CN" b="1" kern="0" dirty="0">
                <a:solidFill>
                  <a:srgbClr val="00B0F0"/>
                </a:solidFill>
              </a:rPr>
              <a:t>Intel Core i7-6700</a:t>
            </a:r>
            <a:endParaRPr lang="en-US" altLang="zh-CN" b="1" kern="0" dirty="0">
              <a:solidFill>
                <a:srgbClr val="00B0F0"/>
              </a:solidFill>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ARM Cortex-A53</a:t>
            </a:r>
            <a:endParaRPr lang="en-US" dirty="0"/>
          </a:p>
        </p:txBody>
      </p:sp>
      <p:sp>
        <p:nvSpPr>
          <p:cNvPr id="3" name="Content Placeholder 2"/>
          <p:cNvSpPr>
            <a:spLocks noGrp="1"/>
          </p:cNvSpPr>
          <p:nvPr>
            <p:ph idx="1"/>
          </p:nvPr>
        </p:nvSpPr>
        <p:spPr/>
        <p:txBody>
          <a:bodyPr/>
          <a:lstStyle/>
          <a:p>
            <a:r>
              <a:rPr lang="en-US" dirty="0"/>
              <a:t>d</a:t>
            </a:r>
            <a:r>
              <a:rPr lang="en-US" dirty="0"/>
              <a:t>ual-issue and statistically scheduled</a:t>
            </a:r>
            <a:endParaRPr lang="en-US" dirty="0"/>
          </a:p>
          <a:p>
            <a:r>
              <a:rPr lang="en-US" altLang="zh-CN" dirty="0"/>
              <a:t>8-</a:t>
            </a:r>
            <a:r>
              <a:rPr lang="en-US" altLang="zh-CN" dirty="0"/>
              <a:t>stage in-order pipeline for integer   F1, F2, D1, D2, D3/ISS, EX1, EX2, WB</a:t>
            </a:r>
            <a:endParaRPr lang="en-US" altLang="zh-CN" dirty="0"/>
          </a:p>
          <a:p>
            <a:r>
              <a:rPr lang="en-US" altLang="zh-CN" dirty="0"/>
              <a:t>10-stage in-order pipeline for FP          F1, F2, D1, D2, D3, F1, F2, F3, F4, F5</a:t>
            </a:r>
            <a:endParaRPr lang="en-US" dirty="0"/>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489924"/>
            <a:ext cx="9144000" cy="5368076"/>
          </a:xfrm>
          <a:prstGeom prst="rect">
            <a:avLst/>
          </a:prstGeom>
        </p:spPr>
      </p:pic>
      <p:sp>
        <p:nvSpPr>
          <p:cNvPr id="2" name="Title 1"/>
          <p:cNvSpPr>
            <a:spLocks noGrp="1"/>
          </p:cNvSpPr>
          <p:nvPr>
            <p:ph type="title"/>
          </p:nvPr>
        </p:nvSpPr>
        <p:spPr/>
        <p:txBody>
          <a:bodyPr/>
          <a:lstStyle/>
          <a:p>
            <a:r>
              <a:rPr lang="en-US" dirty="0"/>
              <a:t>ARM Cortex-A53</a:t>
            </a:r>
            <a:endParaRPr lang="en-US" dirty="0"/>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3717" y="155448"/>
            <a:ext cx="9144000" cy="6702552"/>
          </a:xfrm>
          <a:prstGeom prst="rect">
            <a:avLst/>
          </a:prstGeom>
        </p:spPr>
      </p:pic>
      <p:sp>
        <p:nvSpPr>
          <p:cNvPr id="2" name="Title 1"/>
          <p:cNvSpPr>
            <a:spLocks noGrp="1"/>
          </p:cNvSpPr>
          <p:nvPr>
            <p:ph type="title"/>
          </p:nvPr>
        </p:nvSpPr>
        <p:spPr/>
        <p:txBody>
          <a:bodyPr/>
          <a:lstStyle/>
          <a:p>
            <a:r>
              <a:rPr lang="en-US" dirty="0"/>
              <a:t>Misprediction Rate</a:t>
            </a:r>
            <a:endParaRPr lang="en-US" dirty="0"/>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0" y="168826"/>
            <a:ext cx="9144000" cy="6689174"/>
          </a:xfrm>
          <a:prstGeom prst="rect">
            <a:avLst/>
          </a:prstGeom>
        </p:spPr>
      </p:pic>
      <p:sp>
        <p:nvSpPr>
          <p:cNvPr id="2" name="Title 1"/>
          <p:cNvSpPr>
            <a:spLocks noGrp="1"/>
          </p:cNvSpPr>
          <p:nvPr>
            <p:ph type="title"/>
          </p:nvPr>
        </p:nvSpPr>
        <p:spPr/>
        <p:txBody>
          <a:bodyPr/>
          <a:lstStyle/>
          <a:p>
            <a:r>
              <a:rPr lang="en-US" dirty="0"/>
              <a:t>Misprediction Overhead</a:t>
            </a:r>
            <a:endParaRPr lang="en-US" dirty="0"/>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190500" y="1016337"/>
            <a:ext cx="8763000" cy="5836087"/>
          </a:xfrm>
          <a:prstGeom prst="rect">
            <a:avLst/>
          </a:prstGeom>
        </p:spPr>
      </p:pic>
      <p:sp>
        <p:nvSpPr>
          <p:cNvPr id="2" name="Title 1"/>
          <p:cNvSpPr>
            <a:spLocks noGrp="1"/>
          </p:cNvSpPr>
          <p:nvPr>
            <p:ph type="title"/>
          </p:nvPr>
        </p:nvSpPr>
        <p:spPr/>
        <p:txBody>
          <a:bodyPr/>
          <a:lstStyle/>
          <a:p>
            <a:r>
              <a:rPr lang="en-US" dirty="0"/>
              <a:t>Cortex-A53 Performance</a:t>
            </a:r>
            <a:endParaRPr lang="en-US" dirty="0"/>
          </a:p>
        </p:txBody>
      </p:sp>
      <p:sp>
        <p:nvSpPr>
          <p:cNvPr id="5" name="Content Placeholder 2"/>
          <p:cNvSpPr txBox="1"/>
          <p:nvPr/>
        </p:nvSpPr>
        <p:spPr bwMode="auto">
          <a:xfrm>
            <a:off x="457200" y="2057400"/>
            <a:ext cx="91440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kern="0" dirty="0">
                <a:solidFill>
                  <a:srgbClr val="00B0F0"/>
                </a:solidFill>
              </a:rPr>
              <a:t>ideal IPC = 2;</a:t>
            </a:r>
            <a:endParaRPr lang="en-US" altLang="zh-CN" kern="0" dirty="0">
              <a:solidFill>
                <a:srgbClr val="00B0F0"/>
              </a:solidFill>
            </a:endParaRPr>
          </a:p>
          <a:p>
            <a:pPr eaLnBrk="1" hangingPunct="1">
              <a:buFontTx/>
              <a:buNone/>
              <a:defRPr/>
            </a:pPr>
            <a:r>
              <a:rPr lang="en-US" altLang="zh-CN" kern="0" dirty="0">
                <a:solidFill>
                  <a:srgbClr val="00B0F0"/>
                </a:solidFill>
              </a:rPr>
              <a:t>pipeline stalls are significant,</a:t>
            </a:r>
            <a:endParaRPr lang="en-US" altLang="zh-CN" kern="0" dirty="0">
              <a:solidFill>
                <a:srgbClr val="00B0F0"/>
              </a:solidFill>
            </a:endParaRPr>
          </a:p>
          <a:p>
            <a:pPr eaLnBrk="1" hangingPunct="1">
              <a:buFontTx/>
              <a:buNone/>
              <a:defRPr/>
            </a:pPr>
            <a:r>
              <a:rPr lang="en-US" altLang="zh-CN" kern="0" dirty="0">
                <a:solidFill>
                  <a:srgbClr val="00B0F0"/>
                </a:solidFill>
              </a:rPr>
              <a:t>being outweighed by cache misses </a:t>
            </a:r>
            <a:endParaRPr lang="en-US" altLang="zh-CN" kern="0" dirty="0">
              <a:solidFill>
                <a:srgbClr val="00B0F0"/>
              </a:solidFill>
            </a:endParaRPr>
          </a:p>
          <a:p>
            <a:pPr eaLnBrk="1" hangingPunct="1">
              <a:buFontTx/>
              <a:buNone/>
              <a:defRPr/>
            </a:pPr>
            <a:r>
              <a:rPr lang="en-US" altLang="zh-CN" kern="0" dirty="0">
                <a:solidFill>
                  <a:srgbClr val="00B0F0"/>
                </a:solidFill>
              </a:rPr>
              <a:t>in the poorest performing programs;</a:t>
            </a:r>
            <a:endParaRPr lang="en-US" altLang="zh-CN" kern="0" dirty="0">
              <a:solidFill>
                <a:srgbClr val="00B0F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Issue</a:t>
            </a:r>
            <a:endParaRPr lang="en-US" dirty="0"/>
          </a:p>
        </p:txBody>
      </p:sp>
      <p:sp>
        <p:nvSpPr>
          <p:cNvPr id="3" name="Content Placeholder 2"/>
          <p:cNvSpPr>
            <a:spLocks noGrp="1"/>
          </p:cNvSpPr>
          <p:nvPr>
            <p:ph idx="1"/>
          </p:nvPr>
        </p:nvSpPr>
        <p:spPr>
          <a:xfrm>
            <a:off x="457200" y="1600200"/>
            <a:ext cx="8839200" cy="5257800"/>
          </a:xfrm>
        </p:spPr>
        <p:txBody>
          <a:bodyPr/>
          <a:lstStyle/>
          <a:p>
            <a:r>
              <a:rPr lang="en-US" dirty="0"/>
              <a:t>Superscalar issues varying numbers of instructions per clock in order (statically) or out of order (dynamically)</a:t>
            </a:r>
            <a:endParaRPr lang="en-US" dirty="0"/>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Intel Core i7-6700</a:t>
            </a:r>
            <a:endParaRPr lang="en-US" dirty="0"/>
          </a:p>
        </p:txBody>
      </p:sp>
      <p:sp>
        <p:nvSpPr>
          <p:cNvPr id="3" name="Content Placeholder 2"/>
          <p:cNvSpPr>
            <a:spLocks noGrp="1"/>
          </p:cNvSpPr>
          <p:nvPr>
            <p:ph idx="1"/>
          </p:nvPr>
        </p:nvSpPr>
        <p:spPr>
          <a:xfrm>
            <a:off x="457200" y="1600200"/>
            <a:ext cx="8763000" cy="5257800"/>
          </a:xfrm>
        </p:spPr>
        <p:txBody>
          <a:bodyPr/>
          <a:lstStyle/>
          <a:p>
            <a:r>
              <a:rPr lang="en-US" dirty="0"/>
              <a:t>out-of-order speculative, multiple issue, and high clock rates</a:t>
            </a:r>
            <a:endParaRPr lang="en-US" dirty="0"/>
          </a:p>
          <a:p>
            <a:r>
              <a:rPr lang="en-US" dirty="0"/>
              <a:t>r</a:t>
            </a:r>
            <a:r>
              <a:rPr lang="en-US" dirty="0"/>
              <a:t>egister renaming for out-of-order and speculative </a:t>
            </a:r>
            <a:r>
              <a:rPr lang="en-US" altLang="zh-CN" dirty="0"/>
              <a:t>14-stage </a:t>
            </a:r>
            <a:r>
              <a:rPr lang="en-US" dirty="0"/>
              <a:t>pipeline</a:t>
            </a:r>
            <a:endParaRPr lang="en-US" dirty="0"/>
          </a:p>
          <a:p>
            <a:r>
              <a:rPr lang="en-US" dirty="0"/>
              <a:t>r</a:t>
            </a:r>
            <a:r>
              <a:rPr lang="en-US" dirty="0"/>
              <a:t>eservation stations as functional unit queues</a:t>
            </a:r>
            <a:endParaRPr lang="en-US" dirty="0"/>
          </a:p>
          <a:p>
            <a:r>
              <a:rPr lang="en-US" dirty="0"/>
              <a:t>reorder buffer for tracking control information </a:t>
            </a:r>
            <a:endParaRPr lang="en-US" dirty="0"/>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0"/>
            <a:ext cx="6219535" cy="6858000"/>
          </a:xfrm>
          <a:prstGeom prst="rect">
            <a:avLst/>
          </a:prstGeom>
        </p:spPr>
      </p:pic>
      <p:sp>
        <p:nvSpPr>
          <p:cNvPr id="2" name="Title 1"/>
          <p:cNvSpPr>
            <a:spLocks noGrp="1"/>
          </p:cNvSpPr>
          <p:nvPr>
            <p:ph type="title"/>
          </p:nvPr>
        </p:nvSpPr>
        <p:spPr>
          <a:xfrm>
            <a:off x="5791200" y="609600"/>
            <a:ext cx="3352800" cy="1143000"/>
          </a:xfrm>
        </p:spPr>
        <p:txBody>
          <a:bodyPr/>
          <a:lstStyle/>
          <a:p>
            <a:pPr algn="r"/>
            <a:r>
              <a:rPr lang="en-US" dirty="0">
                <a:solidFill>
                  <a:schemeClr val="tx1"/>
                </a:solidFill>
              </a:rPr>
              <a:t>Intel Core i7-6700</a:t>
            </a:r>
            <a:endParaRPr lang="en-US"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0"/>
            <a:ext cx="6219535" cy="6858000"/>
          </a:xfrm>
          <a:prstGeom prst="rect">
            <a:avLst/>
          </a:prstGeom>
        </p:spPr>
      </p:pic>
      <p:sp>
        <p:nvSpPr>
          <p:cNvPr id="2" name="Title 1"/>
          <p:cNvSpPr>
            <a:spLocks noGrp="1"/>
          </p:cNvSpPr>
          <p:nvPr>
            <p:ph type="title"/>
          </p:nvPr>
        </p:nvSpPr>
        <p:spPr>
          <a:xfrm>
            <a:off x="5791200" y="609600"/>
            <a:ext cx="3352800" cy="1143000"/>
          </a:xfrm>
        </p:spPr>
        <p:txBody>
          <a:bodyPr/>
          <a:lstStyle/>
          <a:p>
            <a:pPr algn="r"/>
            <a:r>
              <a:rPr lang="en-US" dirty="0">
                <a:solidFill>
                  <a:schemeClr val="tx1"/>
                </a:solidFill>
              </a:rPr>
              <a:t>Intel Core i7-6700</a:t>
            </a:r>
            <a:endParaRPr lang="en-US" dirty="0">
              <a:solidFill>
                <a:schemeClr val="tx1"/>
              </a:solidFill>
            </a:endParaRPr>
          </a:p>
        </p:txBody>
      </p:sp>
      <p:sp>
        <p:nvSpPr>
          <p:cNvPr id="5" name="AutoShape 5"/>
          <p:cNvSpPr>
            <a:spLocks noChangeArrowheads="1"/>
          </p:cNvSpPr>
          <p:nvPr/>
        </p:nvSpPr>
        <p:spPr bwMode="auto">
          <a:xfrm>
            <a:off x="533400" y="762000"/>
            <a:ext cx="914400" cy="6858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Content Placeholder 2"/>
          <p:cNvSpPr txBox="1"/>
          <p:nvPr/>
        </p:nvSpPr>
        <p:spPr bwMode="auto">
          <a:xfrm>
            <a:off x="0" y="1828799"/>
            <a:ext cx="9144000" cy="434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2000" b="1" kern="0" dirty="0">
                <a:solidFill>
                  <a:srgbClr val="92D050"/>
                </a:solidFill>
              </a:rPr>
              <a:t>::</a:t>
            </a:r>
            <a:r>
              <a:rPr lang="en-US" altLang="zh-CN" sz="2000" b="1" kern="0" dirty="0">
                <a:solidFill>
                  <a:srgbClr val="00B0F0"/>
                </a:solidFill>
              </a:rPr>
              <a:t>multilevel branch predictor</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to balance speed and predication accuracy;</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a:solidFill>
                  <a:srgbClr val="00B0F0"/>
                </a:solidFill>
              </a:rPr>
              <a:t>return address stack </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to speed up function return;</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a:solidFill>
                  <a:srgbClr val="00B0F0"/>
                </a:solidFill>
              </a:rPr>
              <a:t>17-cycle misprediction penalty;</a:t>
            </a: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0"/>
            <a:ext cx="6219535" cy="6858000"/>
          </a:xfrm>
          <a:prstGeom prst="rect">
            <a:avLst/>
          </a:prstGeom>
        </p:spPr>
      </p:pic>
      <p:sp>
        <p:nvSpPr>
          <p:cNvPr id="2" name="Title 1"/>
          <p:cNvSpPr>
            <a:spLocks noGrp="1"/>
          </p:cNvSpPr>
          <p:nvPr>
            <p:ph type="title"/>
          </p:nvPr>
        </p:nvSpPr>
        <p:spPr>
          <a:xfrm>
            <a:off x="5791200" y="609600"/>
            <a:ext cx="3352800" cy="1143000"/>
          </a:xfrm>
        </p:spPr>
        <p:txBody>
          <a:bodyPr/>
          <a:lstStyle/>
          <a:p>
            <a:pPr algn="r"/>
            <a:r>
              <a:rPr lang="en-US" dirty="0">
                <a:solidFill>
                  <a:schemeClr val="tx1"/>
                </a:solidFill>
              </a:rPr>
              <a:t>Intel Core i7-6700</a:t>
            </a:r>
            <a:endParaRPr lang="en-US" dirty="0">
              <a:solidFill>
                <a:schemeClr val="tx1"/>
              </a:solidFill>
            </a:endParaRPr>
          </a:p>
        </p:txBody>
      </p:sp>
      <p:sp>
        <p:nvSpPr>
          <p:cNvPr id="5" name="AutoShape 5"/>
          <p:cNvSpPr>
            <a:spLocks noChangeArrowheads="1"/>
          </p:cNvSpPr>
          <p:nvPr/>
        </p:nvSpPr>
        <p:spPr bwMode="auto">
          <a:xfrm>
            <a:off x="1905000" y="342900"/>
            <a:ext cx="2723743" cy="4953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Content Placeholder 2"/>
          <p:cNvSpPr txBox="1"/>
          <p:nvPr/>
        </p:nvSpPr>
        <p:spPr bwMode="auto">
          <a:xfrm>
            <a:off x="0" y="1828799"/>
            <a:ext cx="9144000" cy="434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2000" b="1" kern="0" dirty="0">
                <a:solidFill>
                  <a:srgbClr val="92D050"/>
                </a:solidFill>
              </a:rPr>
              <a:t>::</a:t>
            </a:r>
            <a:r>
              <a:rPr lang="en-US" altLang="zh-CN" sz="2000" b="1" kern="0" dirty="0">
                <a:solidFill>
                  <a:srgbClr val="00B0F0"/>
                </a:solidFill>
              </a:rPr>
              <a:t>decode fetched 16 bytes </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 </a:t>
            </a:r>
            <a:r>
              <a:rPr lang="en-US" altLang="zh-CN" sz="2000" b="1" kern="0" dirty="0" err="1">
                <a:solidFill>
                  <a:srgbClr val="00B0F0"/>
                </a:solidFill>
              </a:rPr>
              <a:t>predecode</a:t>
            </a:r>
            <a:r>
              <a:rPr lang="en-US" altLang="zh-CN" sz="2000" b="1" kern="0" dirty="0">
                <a:solidFill>
                  <a:srgbClr val="00B0F0"/>
                </a:solidFill>
              </a:rPr>
              <a:t> instruction buffer;</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macro-op fusion (</a:t>
            </a:r>
            <a:r>
              <a:rPr lang="en-US" altLang="zh-CN" sz="2000" b="1" kern="0" dirty="0" err="1">
                <a:solidFill>
                  <a:srgbClr val="00B0F0"/>
                </a:solidFill>
              </a:rPr>
              <a:t>macrofusion</a:t>
            </a:r>
            <a:r>
              <a:rPr lang="en-US" altLang="zh-CN" sz="2000" b="1" kern="0" dirty="0">
                <a:solidFill>
                  <a:srgbClr val="00B0F0"/>
                </a:solidFill>
              </a:rPr>
              <a:t>)</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fuses certain instructions into</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a single instruction</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(e.g., compare &amp; branch)</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where the first result is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only used by the second one;</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err="1">
                <a:solidFill>
                  <a:srgbClr val="00B0F0"/>
                </a:solidFill>
              </a:rPr>
              <a:t>predecode</a:t>
            </a:r>
            <a:r>
              <a:rPr lang="en-US" altLang="zh-CN" sz="2000" b="1" kern="0" dirty="0">
                <a:solidFill>
                  <a:srgbClr val="00B0F0"/>
                </a:solidFill>
              </a:rPr>
              <a:t> also breaks 16 bytes into</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individual x86 instructions;</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a:solidFill>
                  <a:srgbClr val="00B0F0"/>
                </a:solidFill>
              </a:rPr>
              <a:t>decoded/fused instructions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are placed into</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instruction queue;</a:t>
            </a:r>
            <a:endParaRPr lang="en-US" altLang="zh-CN" sz="2000" b="1" kern="0" dirty="0">
              <a:solidFill>
                <a:srgbClr val="00B0F0"/>
              </a:solidFill>
            </a:endParaRPr>
          </a:p>
          <a:p>
            <a:pPr algn="r" eaLnBrk="1" hangingPunct="1">
              <a:buFontTx/>
              <a:buNone/>
              <a:defRPr/>
            </a:pP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0"/>
            <a:ext cx="6219535" cy="6858000"/>
          </a:xfrm>
          <a:prstGeom prst="rect">
            <a:avLst/>
          </a:prstGeom>
        </p:spPr>
      </p:pic>
      <p:sp>
        <p:nvSpPr>
          <p:cNvPr id="2" name="Title 1"/>
          <p:cNvSpPr>
            <a:spLocks noGrp="1"/>
          </p:cNvSpPr>
          <p:nvPr>
            <p:ph type="title"/>
          </p:nvPr>
        </p:nvSpPr>
        <p:spPr>
          <a:xfrm>
            <a:off x="5791200" y="609600"/>
            <a:ext cx="3352800" cy="1143000"/>
          </a:xfrm>
        </p:spPr>
        <p:txBody>
          <a:bodyPr/>
          <a:lstStyle/>
          <a:p>
            <a:pPr algn="r"/>
            <a:r>
              <a:rPr lang="en-US" dirty="0">
                <a:solidFill>
                  <a:schemeClr val="tx1"/>
                </a:solidFill>
              </a:rPr>
              <a:t>Intel Core i7-6700</a:t>
            </a:r>
            <a:endParaRPr lang="en-US" dirty="0">
              <a:solidFill>
                <a:schemeClr val="tx1"/>
              </a:solidFill>
            </a:endParaRPr>
          </a:p>
        </p:txBody>
      </p:sp>
      <p:sp>
        <p:nvSpPr>
          <p:cNvPr id="5" name="AutoShape 5"/>
          <p:cNvSpPr>
            <a:spLocks noChangeArrowheads="1"/>
          </p:cNvSpPr>
          <p:nvPr/>
        </p:nvSpPr>
        <p:spPr bwMode="auto">
          <a:xfrm>
            <a:off x="1524000" y="1600200"/>
            <a:ext cx="3505200" cy="6096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Content Placeholder 2"/>
          <p:cNvSpPr txBox="1"/>
          <p:nvPr/>
        </p:nvSpPr>
        <p:spPr bwMode="auto">
          <a:xfrm>
            <a:off x="0" y="1828799"/>
            <a:ext cx="9144000" cy="434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2000" b="1" kern="0" dirty="0">
                <a:solidFill>
                  <a:srgbClr val="92D050"/>
                </a:solidFill>
              </a:rPr>
              <a:t>::</a:t>
            </a:r>
            <a:r>
              <a:rPr lang="en-US" altLang="zh-CN" sz="2000" b="1" kern="0" dirty="0">
                <a:solidFill>
                  <a:srgbClr val="00B0F0"/>
                </a:solidFill>
              </a:rPr>
              <a:t>translate individual x86</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instructions into micro-ops,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which are more easily pipelined;</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a:solidFill>
                  <a:srgbClr val="00B0F0"/>
                </a:solidFill>
              </a:rPr>
              <a:t>micro-ops are placed into</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the 64-entry micro-op buffer</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according to the order of</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the x86 instructions;</a:t>
            </a:r>
            <a:endParaRPr lang="en-US" altLang="zh-CN" sz="2000" b="1" kern="0" dirty="0">
              <a:solidFill>
                <a:srgbClr val="00B0F0"/>
              </a:solidFill>
            </a:endParaRPr>
          </a:p>
          <a:p>
            <a:pPr algn="r" eaLnBrk="1" hangingPunct="1">
              <a:buFontTx/>
              <a:buNone/>
              <a:defRPr/>
            </a:pP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0"/>
            <a:ext cx="6219535" cy="6858000"/>
          </a:xfrm>
          <a:prstGeom prst="rect">
            <a:avLst/>
          </a:prstGeom>
        </p:spPr>
      </p:pic>
      <p:sp>
        <p:nvSpPr>
          <p:cNvPr id="2" name="Title 1"/>
          <p:cNvSpPr>
            <a:spLocks noGrp="1"/>
          </p:cNvSpPr>
          <p:nvPr>
            <p:ph type="title"/>
          </p:nvPr>
        </p:nvSpPr>
        <p:spPr>
          <a:xfrm>
            <a:off x="5791200" y="609600"/>
            <a:ext cx="3352800" cy="1143000"/>
          </a:xfrm>
        </p:spPr>
        <p:txBody>
          <a:bodyPr/>
          <a:lstStyle/>
          <a:p>
            <a:pPr algn="r"/>
            <a:r>
              <a:rPr lang="en-US" dirty="0">
                <a:solidFill>
                  <a:schemeClr val="tx1"/>
                </a:solidFill>
              </a:rPr>
              <a:t>Intel Core i7-6700</a:t>
            </a:r>
            <a:endParaRPr lang="en-US" dirty="0">
              <a:solidFill>
                <a:schemeClr val="tx1"/>
              </a:solidFill>
            </a:endParaRPr>
          </a:p>
        </p:txBody>
      </p:sp>
      <p:sp>
        <p:nvSpPr>
          <p:cNvPr id="5" name="AutoShape 5"/>
          <p:cNvSpPr>
            <a:spLocks noChangeArrowheads="1"/>
          </p:cNvSpPr>
          <p:nvPr/>
        </p:nvSpPr>
        <p:spPr bwMode="auto">
          <a:xfrm>
            <a:off x="1828800" y="2209800"/>
            <a:ext cx="2971800" cy="381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Content Placeholder 2"/>
          <p:cNvSpPr txBox="1"/>
          <p:nvPr/>
        </p:nvSpPr>
        <p:spPr bwMode="auto">
          <a:xfrm>
            <a:off x="0" y="1828799"/>
            <a:ext cx="9144000" cy="434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2000" b="1" kern="0" dirty="0">
                <a:solidFill>
                  <a:srgbClr val="92D050"/>
                </a:solidFill>
              </a:rPr>
              <a:t>::</a:t>
            </a:r>
            <a:r>
              <a:rPr lang="en-US" altLang="zh-CN" sz="2000" b="1" kern="0" dirty="0">
                <a:solidFill>
                  <a:srgbClr val="00B0F0"/>
                </a:solidFill>
              </a:rPr>
              <a:t>loop stream detector finds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small loop with less than 64</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instructions and directly</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issue micro-ops from buffer,</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eliminating the need for</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instruction fetch and decode;</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err="1">
                <a:solidFill>
                  <a:srgbClr val="00B0F0"/>
                </a:solidFill>
              </a:rPr>
              <a:t>microfusion</a:t>
            </a:r>
            <a:r>
              <a:rPr lang="en-US" altLang="zh-CN" sz="2000" b="1" kern="0" dirty="0">
                <a:solidFill>
                  <a:srgbClr val="00B0F0"/>
                </a:solidFill>
              </a:rPr>
              <a:t> combines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instruction pairs such as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ALU op and a dependent store</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and issues them to a single</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reservation station,</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increasing buffer usage</a:t>
            </a:r>
            <a:endParaRPr lang="en-US" altLang="zh-CN" sz="2000" b="1" kern="0" dirty="0">
              <a:solidFill>
                <a:srgbClr val="00B0F0"/>
              </a:solidFill>
            </a:endParaRPr>
          </a:p>
          <a:p>
            <a:pPr algn="r" eaLnBrk="1" hangingPunct="1">
              <a:buFontTx/>
              <a:buNone/>
              <a:defRPr/>
            </a:pP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0"/>
            <a:ext cx="6219535" cy="6858000"/>
          </a:xfrm>
          <a:prstGeom prst="rect">
            <a:avLst/>
          </a:prstGeom>
        </p:spPr>
      </p:pic>
      <p:sp>
        <p:nvSpPr>
          <p:cNvPr id="2" name="Title 1"/>
          <p:cNvSpPr>
            <a:spLocks noGrp="1"/>
          </p:cNvSpPr>
          <p:nvPr>
            <p:ph type="title"/>
          </p:nvPr>
        </p:nvSpPr>
        <p:spPr>
          <a:xfrm>
            <a:off x="5791200" y="609600"/>
            <a:ext cx="3352800" cy="1143000"/>
          </a:xfrm>
        </p:spPr>
        <p:txBody>
          <a:bodyPr/>
          <a:lstStyle/>
          <a:p>
            <a:pPr algn="r"/>
            <a:r>
              <a:rPr lang="en-US" dirty="0">
                <a:solidFill>
                  <a:schemeClr val="tx1"/>
                </a:solidFill>
              </a:rPr>
              <a:t>Intel Core i7-6700</a:t>
            </a:r>
            <a:endParaRPr lang="en-US" dirty="0">
              <a:solidFill>
                <a:schemeClr val="tx1"/>
              </a:solidFill>
            </a:endParaRPr>
          </a:p>
        </p:txBody>
      </p:sp>
      <p:sp>
        <p:nvSpPr>
          <p:cNvPr id="5" name="AutoShape 5"/>
          <p:cNvSpPr>
            <a:spLocks noChangeArrowheads="1"/>
          </p:cNvSpPr>
          <p:nvPr/>
        </p:nvSpPr>
        <p:spPr bwMode="auto">
          <a:xfrm>
            <a:off x="609600" y="2667000"/>
            <a:ext cx="4876800" cy="9906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Content Placeholder 2"/>
          <p:cNvSpPr txBox="1"/>
          <p:nvPr/>
        </p:nvSpPr>
        <p:spPr bwMode="auto">
          <a:xfrm>
            <a:off x="0" y="1828799"/>
            <a:ext cx="9144000" cy="434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2000" b="1" kern="0" dirty="0">
                <a:solidFill>
                  <a:srgbClr val="92D050"/>
                </a:solidFill>
              </a:rPr>
              <a:t>::</a:t>
            </a:r>
            <a:r>
              <a:rPr lang="en-US" altLang="zh-CN" sz="2000" b="1" kern="0" dirty="0">
                <a:solidFill>
                  <a:srgbClr val="00B0F0"/>
                </a:solidFill>
              </a:rPr>
              <a:t>perform instruction issue;</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a:solidFill>
                  <a:srgbClr val="00B0F0"/>
                </a:solidFill>
              </a:rPr>
              <a:t>look up register location</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 the register tables;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rename registers;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allocate a reorder buffer entry;</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fetch any results from</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registers or reorder buffer</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before sending micro-ops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to reservation stations;</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 </a:t>
            </a:r>
            <a:r>
              <a:rPr lang="en-US" altLang="zh-CN" sz="2000" b="1" kern="0" dirty="0">
                <a:solidFill>
                  <a:srgbClr val="00B0F0"/>
                </a:solidFill>
              </a:rPr>
              <a:t>up</a:t>
            </a:r>
            <a:r>
              <a:rPr lang="zh-CN" altLang="en-US" sz="2000" b="1" kern="0" dirty="0">
                <a:solidFill>
                  <a:srgbClr val="00B0F0"/>
                </a:solidFill>
              </a:rPr>
              <a:t> </a:t>
            </a:r>
            <a:r>
              <a:rPr lang="en-US" altLang="zh-CN" sz="2000" b="1" kern="0" dirty="0">
                <a:solidFill>
                  <a:srgbClr val="00B0F0"/>
                </a:solidFill>
              </a:rPr>
              <a:t>to 4 micro-ops can be</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processed every CC;</a:t>
            </a: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0"/>
            <a:ext cx="6219535" cy="6858000"/>
          </a:xfrm>
          <a:prstGeom prst="rect">
            <a:avLst/>
          </a:prstGeom>
        </p:spPr>
      </p:pic>
      <p:sp>
        <p:nvSpPr>
          <p:cNvPr id="2" name="Title 1"/>
          <p:cNvSpPr>
            <a:spLocks noGrp="1"/>
          </p:cNvSpPr>
          <p:nvPr>
            <p:ph type="title"/>
          </p:nvPr>
        </p:nvSpPr>
        <p:spPr>
          <a:xfrm>
            <a:off x="5791200" y="609600"/>
            <a:ext cx="3352800" cy="1143000"/>
          </a:xfrm>
        </p:spPr>
        <p:txBody>
          <a:bodyPr/>
          <a:lstStyle/>
          <a:p>
            <a:pPr algn="r"/>
            <a:r>
              <a:rPr lang="en-US" dirty="0">
                <a:solidFill>
                  <a:schemeClr val="tx1"/>
                </a:solidFill>
              </a:rPr>
              <a:t>Intel Core i7-6700</a:t>
            </a:r>
            <a:endParaRPr lang="en-US" dirty="0">
              <a:solidFill>
                <a:schemeClr val="tx1"/>
              </a:solidFill>
            </a:endParaRPr>
          </a:p>
        </p:txBody>
      </p:sp>
      <p:sp>
        <p:nvSpPr>
          <p:cNvPr id="5" name="AutoShape 5"/>
          <p:cNvSpPr>
            <a:spLocks noChangeArrowheads="1"/>
          </p:cNvSpPr>
          <p:nvPr/>
        </p:nvSpPr>
        <p:spPr bwMode="auto">
          <a:xfrm>
            <a:off x="609600" y="3352800"/>
            <a:ext cx="4876800" cy="3048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Content Placeholder 2"/>
          <p:cNvSpPr txBox="1"/>
          <p:nvPr/>
        </p:nvSpPr>
        <p:spPr bwMode="auto">
          <a:xfrm>
            <a:off x="0" y="1828799"/>
            <a:ext cx="9144000" cy="434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2000" b="1" kern="0" dirty="0">
                <a:solidFill>
                  <a:srgbClr val="92D050"/>
                </a:solidFill>
              </a:rPr>
              <a:t>::</a:t>
            </a:r>
            <a:r>
              <a:rPr lang="en-US" altLang="zh-CN" sz="2000" b="1" kern="0" dirty="0">
                <a:solidFill>
                  <a:srgbClr val="00B0F0"/>
                </a:solidFill>
              </a:rPr>
              <a:t>use a centralized reservation</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station shared by six functional units;</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a:solidFill>
                  <a:srgbClr val="00B0F0"/>
                </a:solidFill>
              </a:rPr>
              <a:t>up to 6 micro-ops can be</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dispatched to functional units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every clock cycle;</a:t>
            </a: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0"/>
            <a:ext cx="6219535" cy="6858000"/>
          </a:xfrm>
          <a:prstGeom prst="rect">
            <a:avLst/>
          </a:prstGeom>
        </p:spPr>
      </p:pic>
      <p:sp>
        <p:nvSpPr>
          <p:cNvPr id="2" name="Title 1"/>
          <p:cNvSpPr>
            <a:spLocks noGrp="1"/>
          </p:cNvSpPr>
          <p:nvPr>
            <p:ph type="title"/>
          </p:nvPr>
        </p:nvSpPr>
        <p:spPr>
          <a:xfrm>
            <a:off x="5791200" y="609600"/>
            <a:ext cx="3352800" cy="1143000"/>
          </a:xfrm>
        </p:spPr>
        <p:txBody>
          <a:bodyPr/>
          <a:lstStyle/>
          <a:p>
            <a:pPr algn="r"/>
            <a:r>
              <a:rPr lang="en-US" dirty="0">
                <a:solidFill>
                  <a:schemeClr val="tx1"/>
                </a:solidFill>
              </a:rPr>
              <a:t>Intel Core i7-6700</a:t>
            </a:r>
            <a:endParaRPr lang="en-US" dirty="0">
              <a:solidFill>
                <a:schemeClr val="tx1"/>
              </a:solidFill>
            </a:endParaRPr>
          </a:p>
        </p:txBody>
      </p:sp>
      <p:sp>
        <p:nvSpPr>
          <p:cNvPr id="5" name="AutoShape 5"/>
          <p:cNvSpPr>
            <a:spLocks noChangeArrowheads="1"/>
          </p:cNvSpPr>
          <p:nvPr/>
        </p:nvSpPr>
        <p:spPr bwMode="auto">
          <a:xfrm>
            <a:off x="609600" y="3657600"/>
            <a:ext cx="4876800" cy="1905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Content Placeholder 2"/>
          <p:cNvSpPr txBox="1"/>
          <p:nvPr/>
        </p:nvSpPr>
        <p:spPr bwMode="auto">
          <a:xfrm>
            <a:off x="0" y="1828799"/>
            <a:ext cx="9144000" cy="434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2000" b="1" kern="0" dirty="0">
                <a:solidFill>
                  <a:srgbClr val="92D050"/>
                </a:solidFill>
              </a:rPr>
              <a:t>::</a:t>
            </a:r>
            <a:r>
              <a:rPr lang="en-US" altLang="zh-CN" sz="2000" b="1" kern="0" dirty="0">
                <a:solidFill>
                  <a:srgbClr val="00B0F0"/>
                </a:solidFill>
              </a:rPr>
              <a:t>execute micro-ops in</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individual functional units;</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a:solidFill>
                  <a:srgbClr val="00B0F0"/>
                </a:solidFill>
              </a:rPr>
              <a:t>send results to any</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waiting reservation station</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and register retirement unit;</a:t>
            </a:r>
            <a:endParaRPr lang="en-US" altLang="zh-CN" sz="2000" b="1" kern="0" dirty="0">
              <a:solidFill>
                <a:srgbClr val="00B0F0"/>
              </a:solidFill>
            </a:endParaRPr>
          </a:p>
          <a:p>
            <a:pPr algn="r" eaLnBrk="1" hangingPunct="1">
              <a:buFontTx/>
              <a:buNone/>
              <a:defRPr/>
            </a:pPr>
            <a:r>
              <a:rPr lang="en-US" altLang="zh-CN" sz="2000" b="1" kern="0" dirty="0">
                <a:solidFill>
                  <a:srgbClr val="92D050"/>
                </a:solidFill>
              </a:rPr>
              <a:t>::</a:t>
            </a:r>
            <a:r>
              <a:rPr lang="en-US" altLang="zh-CN" sz="2000" b="1" kern="0" dirty="0">
                <a:solidFill>
                  <a:srgbClr val="00B0F0"/>
                </a:solidFill>
              </a:rPr>
              <a:t>update the register file</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once instruction is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no longer speculative;</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mark the instruction’s</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ROB entry as complete;</a:t>
            </a: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0"/>
            <a:ext cx="6219535" cy="6858000"/>
          </a:xfrm>
          <a:prstGeom prst="rect">
            <a:avLst/>
          </a:prstGeom>
        </p:spPr>
      </p:pic>
      <p:sp>
        <p:nvSpPr>
          <p:cNvPr id="2" name="Title 1"/>
          <p:cNvSpPr>
            <a:spLocks noGrp="1"/>
          </p:cNvSpPr>
          <p:nvPr>
            <p:ph type="title"/>
          </p:nvPr>
        </p:nvSpPr>
        <p:spPr>
          <a:xfrm>
            <a:off x="5791200" y="609600"/>
            <a:ext cx="3352800" cy="1143000"/>
          </a:xfrm>
        </p:spPr>
        <p:txBody>
          <a:bodyPr/>
          <a:lstStyle/>
          <a:p>
            <a:pPr algn="r"/>
            <a:r>
              <a:rPr lang="en-US" dirty="0">
                <a:solidFill>
                  <a:schemeClr val="tx1"/>
                </a:solidFill>
              </a:rPr>
              <a:t>Intel Core i7-6700</a:t>
            </a:r>
            <a:endParaRPr lang="en-US" dirty="0">
              <a:solidFill>
                <a:schemeClr val="tx1"/>
              </a:solidFill>
            </a:endParaRPr>
          </a:p>
        </p:txBody>
      </p:sp>
      <p:sp>
        <p:nvSpPr>
          <p:cNvPr id="5" name="AutoShape 5"/>
          <p:cNvSpPr>
            <a:spLocks noChangeArrowheads="1"/>
          </p:cNvSpPr>
          <p:nvPr/>
        </p:nvSpPr>
        <p:spPr bwMode="auto">
          <a:xfrm>
            <a:off x="1828800" y="2971800"/>
            <a:ext cx="2971800" cy="381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Content Placeholder 2"/>
          <p:cNvSpPr txBox="1"/>
          <p:nvPr/>
        </p:nvSpPr>
        <p:spPr bwMode="auto">
          <a:xfrm>
            <a:off x="0" y="1828799"/>
            <a:ext cx="9144000" cy="4343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2000" b="1" kern="0" dirty="0">
                <a:solidFill>
                  <a:srgbClr val="92D050"/>
                </a:solidFill>
              </a:rPr>
              <a:t>::</a:t>
            </a:r>
            <a:r>
              <a:rPr lang="en-US" altLang="zh-CN" sz="2000" b="1" kern="0" dirty="0">
                <a:solidFill>
                  <a:srgbClr val="00B0F0"/>
                </a:solidFill>
              </a:rPr>
              <a:t>when one or more</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instructions at ROB head</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have been marked complete,</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pending writes in</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register retirement unit</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are written to registers and</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the instructions are removed</a:t>
            </a:r>
            <a:endParaRPr lang="en-US" altLang="zh-CN" sz="2000" b="1" kern="0" dirty="0">
              <a:solidFill>
                <a:srgbClr val="00B0F0"/>
              </a:solidFill>
            </a:endParaRPr>
          </a:p>
          <a:p>
            <a:pPr algn="r" eaLnBrk="1" hangingPunct="1">
              <a:buFontTx/>
              <a:buNone/>
              <a:defRPr/>
            </a:pPr>
            <a:r>
              <a:rPr lang="en-US" altLang="zh-CN" sz="2000" b="1" kern="0" dirty="0">
                <a:solidFill>
                  <a:srgbClr val="00B0F0"/>
                </a:solidFill>
              </a:rPr>
              <a:t>from ROB;</a:t>
            </a: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Issue</a:t>
            </a:r>
            <a:endParaRPr lang="en-US" dirty="0"/>
          </a:p>
        </p:txBody>
      </p:sp>
      <p:sp>
        <p:nvSpPr>
          <p:cNvPr id="3" name="Content Placeholder 2"/>
          <p:cNvSpPr>
            <a:spLocks noGrp="1"/>
          </p:cNvSpPr>
          <p:nvPr>
            <p:ph idx="1"/>
          </p:nvPr>
        </p:nvSpPr>
        <p:spPr>
          <a:xfrm>
            <a:off x="457200" y="1600200"/>
            <a:ext cx="8839200" cy="5257800"/>
          </a:xfrm>
        </p:spPr>
        <p:txBody>
          <a:bodyPr/>
          <a:lstStyle/>
          <a:p>
            <a:r>
              <a:rPr lang="en-US" dirty="0"/>
              <a:t>Superscalar issues varying numbers of instructions per clock in order (statically) or out of order (dynamically)</a:t>
            </a:r>
            <a:endParaRPr lang="en-US" dirty="0"/>
          </a:p>
          <a:p>
            <a:r>
              <a:rPr lang="en-US" dirty="0"/>
              <a:t>VLIW issues a fixed number of instr    formatted either as one large instruction or as a fixed instruction packet with the parallelism among instructions explicitly indicated by the instruction</a:t>
            </a:r>
            <a:endParaRPr lang="en-US" dirty="0"/>
          </a:p>
        </p:txBody>
      </p:sp>
      <p:sp>
        <p:nvSpPr>
          <p:cNvPr id="4" name="Title 1"/>
          <p:cNvSpPr txBox="1"/>
          <p:nvPr/>
        </p:nvSpPr>
        <p:spPr bwMode="auto">
          <a:xfrm>
            <a:off x="486000" y="2880000"/>
            <a:ext cx="18882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sz="3200" b="0" kern="0" dirty="0">
                <a:solidFill>
                  <a:schemeClr val="tx1"/>
                </a:solidFill>
              </a:rPr>
              <a:t>VLIW</a:t>
            </a:r>
            <a:endParaRPr lang="en-US" sz="3200" b="0" kern="0" dirty="0">
              <a:solidFill>
                <a:schemeClr val="tx1"/>
              </a:solidFill>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i7-6700 Performance</a:t>
            </a:r>
            <a:endParaRPr lang="en-US" dirty="0"/>
          </a:p>
        </p:txBody>
      </p:sp>
      <p:sp>
        <p:nvSpPr>
          <p:cNvPr id="3" name="Content Placeholder 2"/>
          <p:cNvSpPr>
            <a:spLocks noGrp="1"/>
          </p:cNvSpPr>
          <p:nvPr>
            <p:ph idx="1"/>
          </p:nvPr>
        </p:nvSpPr>
        <p:spPr/>
        <p:txBody>
          <a:bodyPr/>
          <a:lstStyle/>
          <a:p>
            <a:r>
              <a:rPr lang="en-US" dirty="0">
                <a:solidFill>
                  <a:srgbClr val="00B0F0"/>
                </a:solidFill>
              </a:rPr>
              <a:t>M</a:t>
            </a:r>
            <a:r>
              <a:rPr lang="en-US" dirty="0">
                <a:solidFill>
                  <a:srgbClr val="00B0F0"/>
                </a:solidFill>
              </a:rPr>
              <a:t>ajor source of performance loss:      </a:t>
            </a:r>
            <a:r>
              <a:rPr lang="en-US" dirty="0"/>
              <a:t>branch mispredicts &amp; cache misses</a:t>
            </a:r>
            <a:endParaRPr lang="en-US" dirty="0"/>
          </a:p>
          <a:p>
            <a:r>
              <a:rPr lang="en-US" dirty="0"/>
              <a:t>17-cycle branch mispredict</a:t>
            </a:r>
            <a:endParaRPr lang="en-US" dirty="0"/>
          </a:p>
          <a:p>
            <a:r>
              <a:rPr lang="en-US" dirty="0"/>
              <a:t>10-cycle L1 miss</a:t>
            </a:r>
            <a:endParaRPr lang="en-US" dirty="0"/>
          </a:p>
          <a:p>
            <a:r>
              <a:rPr lang="en-US" dirty="0"/>
              <a:t>~30-cycle L2 miss</a:t>
            </a:r>
            <a:endParaRPr lang="en-US" dirty="0"/>
          </a:p>
          <a:p>
            <a:r>
              <a:rPr lang="en-US" dirty="0"/>
              <a:t>130~135-cycle L3 miss</a:t>
            </a:r>
            <a:endParaRPr lang="en-US" dirty="0"/>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109628"/>
            <a:ext cx="9144000" cy="5748372"/>
          </a:xfrm>
          <a:prstGeom prst="rect">
            <a:avLst/>
          </a:prstGeom>
        </p:spPr>
      </p:pic>
      <p:sp>
        <p:nvSpPr>
          <p:cNvPr id="2" name="Title 1"/>
          <p:cNvSpPr>
            <a:spLocks noGrp="1"/>
          </p:cNvSpPr>
          <p:nvPr>
            <p:ph type="title"/>
          </p:nvPr>
        </p:nvSpPr>
        <p:spPr/>
        <p:txBody>
          <a:bodyPr/>
          <a:lstStyle/>
          <a:p>
            <a:r>
              <a:rPr lang="en-US" dirty="0"/>
              <a:t>i7-6700 Performance</a:t>
            </a:r>
            <a:endParaRPr lang="en-US" dirty="0"/>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5" name="Rectangle 2"/>
          <p:cNvSpPr>
            <a:spLocks noGrp="1" noChangeArrowheads="1"/>
          </p:cNvSpPr>
          <p:nvPr>
            <p:ph type="title"/>
          </p:nvPr>
        </p:nvSpPr>
        <p:spPr/>
        <p:txBody>
          <a:bodyPr/>
          <a:lstStyle/>
          <a:p>
            <a:pPr eaLnBrk="1" hangingPunct="1"/>
            <a:r>
              <a:rPr lang="en-US" altLang="zh-CN"/>
              <a:t>Review</a:t>
            </a:r>
            <a:endParaRPr lang="en-US" altLang="zh-CN"/>
          </a:p>
        </p:txBody>
      </p:sp>
      <p:sp>
        <p:nvSpPr>
          <p:cNvPr id="272386" name="Rectangle 3"/>
          <p:cNvSpPr>
            <a:spLocks noGrp="1" noChangeArrowheads="1"/>
          </p:cNvSpPr>
          <p:nvPr>
            <p:ph type="body" idx="1"/>
          </p:nvPr>
        </p:nvSpPr>
        <p:spPr>
          <a:xfrm>
            <a:off x="457200" y="1600200"/>
            <a:ext cx="8686800" cy="4525963"/>
          </a:xfrm>
        </p:spPr>
        <p:txBody>
          <a:bodyPr/>
          <a:lstStyle/>
          <a:p>
            <a:pPr eaLnBrk="1" hangingPunct="1"/>
            <a:r>
              <a:rPr lang="en-US" altLang="zh-CN" dirty="0"/>
              <a:t>Multiple issue</a:t>
            </a:r>
            <a:endParaRPr lang="en-US" altLang="zh-CN" dirty="0"/>
          </a:p>
          <a:p>
            <a:pPr eaLnBrk="1" hangingPunct="1"/>
            <a:r>
              <a:rPr lang="en-US" altLang="zh-CN" dirty="0"/>
              <a:t>Branch-target buffer</a:t>
            </a:r>
            <a:endParaRPr lang="en-US" altLang="zh-CN" dirty="0"/>
          </a:p>
          <a:p>
            <a:pPr eaLnBrk="1" hangingPunct="1"/>
            <a:r>
              <a:rPr lang="en-US" altLang="zh-CN" dirty="0"/>
              <a:t>Multithreading</a:t>
            </a:r>
            <a:endParaRPr lang="en-US" altLang="zh-CN" dirty="0"/>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Rectangle 3"/>
          <p:cNvSpPr>
            <a:spLocks noGrp="1" noChangeArrowheads="1"/>
          </p:cNvSpPr>
          <p:nvPr>
            <p:ph type="title"/>
          </p:nvPr>
        </p:nvSpPr>
        <p:spPr>
          <a:xfrm>
            <a:off x="4953000" y="2971800"/>
            <a:ext cx="4191000" cy="1676400"/>
          </a:xfrm>
          <a:noFill/>
        </p:spPr>
        <p:txBody>
          <a:bodyPr/>
          <a:lstStyle/>
          <a:p>
            <a:pPr algn="r" eaLnBrk="1" hangingPunct="1"/>
            <a:br>
              <a:rPr lang="en-US" altLang="zh-CN" dirty="0"/>
            </a:br>
            <a:r>
              <a:rPr lang="en-US" altLang="zh-CN" dirty="0">
                <a:solidFill>
                  <a:schemeClr val="bg2"/>
                </a:solidFill>
              </a:rPr>
              <a:t>Appendix C</a:t>
            </a:r>
            <a:endParaRPr lang="en-US" altLang="zh-CN" dirty="0">
              <a:solidFill>
                <a:schemeClr val="bg2"/>
              </a:solidFill>
            </a:endParaRPr>
          </a:p>
        </p:txBody>
      </p:sp>
      <p:pic>
        <p:nvPicPr>
          <p:cNvPr id="6" name="Picture 5"/>
          <p:cNvPicPr>
            <a:picLocks noChangeAspect="1"/>
          </p:cNvPicPr>
          <p:nvPr/>
        </p:nvPicPr>
        <p:blipFill>
          <a:blip r:embed="rId1"/>
          <a:stretch>
            <a:fillRect/>
          </a:stretch>
        </p:blipFill>
        <p:spPr>
          <a:xfrm>
            <a:off x="0" y="1047750"/>
            <a:ext cx="3857625" cy="4750770"/>
          </a:xfrm>
          <a:prstGeom prst="rect">
            <a:avLst/>
          </a:prstGeom>
        </p:spPr>
      </p:pic>
      <p:sp>
        <p:nvSpPr>
          <p:cNvPr id="4" name="Rectangle 5"/>
          <p:cNvSpPr txBox="1">
            <a:spLocks noChangeArrowheads="1"/>
          </p:cNvSpPr>
          <p:nvPr/>
        </p:nvSpPr>
        <p:spPr bwMode="auto">
          <a:xfrm>
            <a:off x="3581400" y="2971800"/>
            <a:ext cx="5562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r" eaLnBrk="1" hangingPunct="1"/>
            <a:r>
              <a:rPr lang="en-US" altLang="zh-CN" kern="0" dirty="0"/>
              <a:t>Chapter 3.7-3.14</a:t>
            </a:r>
            <a:endParaRPr lang="en-US" altLang="zh-CN" kern="0" dirty="0"/>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49" name="Rectangle 2"/>
          <p:cNvSpPr>
            <a:spLocks noGrp="1" noChangeArrowheads="1"/>
          </p:cNvSpPr>
          <p:nvPr>
            <p:ph type="title"/>
          </p:nvPr>
        </p:nvSpPr>
        <p:spPr>
          <a:xfrm>
            <a:off x="0" y="2590800"/>
            <a:ext cx="9144000" cy="1143000"/>
          </a:xfrm>
        </p:spPr>
        <p:txBody>
          <a:bodyPr/>
          <a:lstStyle/>
          <a:p>
            <a:pPr eaLnBrk="1" hangingPunct="1"/>
            <a:r>
              <a:rPr lang="en-US" altLang="zh-CN" sz="9600"/>
              <a:t>?</a:t>
            </a:r>
            <a:endParaRPr lang="en-US" altLang="zh-CN" sz="9600"/>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1" name="Rectangle 4"/>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6000" b="1"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hlinkClick r:id="rId1"/>
              </a:rPr>
              <a:t>Happy Thanksgiving</a:t>
            </a:r>
            <a:endParaRPr kumimoji="0" lang="en-US" altLang="zh-CN" sz="6000" b="1"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endParaRPr>
          </a:p>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appreciate the favor</a:t>
            </a:r>
            <a:r>
              <a:rPr kumimoji="0" lang="en-US" altLang="zh-CN" sz="2000" b="0"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 &amp; </a:t>
            </a:r>
            <a:r>
              <a:rPr kumimoji="0" lang="en-US" altLang="zh-CN" sz="3200" b="0"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spread the kindness</a:t>
            </a:r>
            <a:endParaRPr kumimoji="0" lang="en-US" altLang="zh-CN" sz="3200" b="0"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7329" name="图片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2"/>
          <p:cNvSpPr txBox="1">
            <a:spLocks noChangeArrowheads="1"/>
          </p:cNvSpPr>
          <p:nvPr/>
        </p:nvSpPr>
        <p:spPr bwMode="auto">
          <a:xfrm>
            <a:off x="0" y="2590800"/>
            <a:ext cx="9144000" cy="1143000"/>
          </a:xfrm>
          <a:prstGeom prst="rect">
            <a:avLst/>
          </a:prstGeom>
          <a:noFill/>
          <a:ln w="9525">
            <a:noFill/>
            <a:miter lim="800000"/>
          </a:ln>
        </p:spPr>
        <p:txBody>
          <a:bodyPr anchor="ct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6600" b="1" i="0" u="none" strike="noStrike" kern="0" cap="none" spc="0" normalizeH="0" baseline="0" noProof="0" dirty="0">
                <a:ln>
                  <a:noFill/>
                </a:ln>
                <a:solidFill>
                  <a:srgbClr val="FFFFFF"/>
                </a:solidFill>
                <a:effectLst/>
                <a:uLnTx/>
                <a:uFillTx/>
                <a:latin typeface="Verdana" panose="020B0604030504040204"/>
                <a:ea typeface="宋体" panose="02010600030101010101" pitchFamily="2" charset="-122"/>
                <a:cs typeface="+mn-cs"/>
              </a:rPr>
              <a:t>Thank You</a:t>
            </a:r>
            <a:endParaRPr kumimoji="0" lang="en-US" altLang="zh-CN" sz="6600" b="1" i="0" u="none" strike="noStrike" kern="0" cap="none" spc="0" normalizeH="0" baseline="0" noProof="0" dirty="0">
              <a:ln>
                <a:noFill/>
              </a:ln>
              <a:solidFill>
                <a:srgbClr val="FFFFFF"/>
              </a:solidFill>
              <a:effectLst/>
              <a:uLnTx/>
              <a:uFillTx/>
              <a:latin typeface="Verdana" panose="020B0604030504040204"/>
              <a:ea typeface="宋体" panose="02010600030101010101" pitchFamily="2" charset="-122"/>
              <a:cs typeface="+mn-cs"/>
            </a:endParaRPr>
          </a:p>
        </p:txBody>
      </p:sp>
      <p:sp>
        <p:nvSpPr>
          <p:cNvPr id="6" name="Rectangle 2"/>
          <p:cNvSpPr txBox="1">
            <a:spLocks noChangeArrowheads="1"/>
          </p:cNvSpPr>
          <p:nvPr/>
        </p:nvSpPr>
        <p:spPr bwMode="auto">
          <a:xfrm>
            <a:off x="0" y="3581400"/>
            <a:ext cx="9144000" cy="990600"/>
          </a:xfrm>
          <a:prstGeom prst="rect">
            <a:avLst/>
          </a:prstGeom>
          <a:noFill/>
          <a:ln w="9525">
            <a:noFill/>
            <a:miter lim="800000"/>
          </a:ln>
        </p:spPr>
        <p:txBody>
          <a:bodyPr anchor="ct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66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be grateful</a:t>
            </a:r>
            <a:endParaRPr kumimoji="0" lang="en-US" altLang="zh-CN" sz="6600" b="1"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标题 1"/>
          <p:cNvSpPr>
            <a:spLocks noGrp="1" noChangeArrowheads="1"/>
          </p:cNvSpPr>
          <p:nvPr>
            <p:ph type="title"/>
          </p:nvPr>
        </p:nvSpPr>
        <p:spPr/>
        <p:txBody>
          <a:bodyPr/>
          <a:lstStyle/>
          <a:p>
            <a:r>
              <a:rPr lang="en-US" altLang="zh-CN"/>
              <a:t>#What’s More</a:t>
            </a:r>
            <a:endParaRPr lang="zh-CN" altLang="en-US"/>
          </a:p>
        </p:txBody>
      </p:sp>
      <p:sp>
        <p:nvSpPr>
          <p:cNvPr id="100355" name="内容占位符 2"/>
          <p:cNvSpPr>
            <a:spLocks noGrp="1"/>
          </p:cNvSpPr>
          <p:nvPr>
            <p:ph idx="1"/>
          </p:nvPr>
        </p:nvSpPr>
        <p:spPr/>
        <p:txBody>
          <a:bodyPr/>
          <a:lstStyle/>
          <a:p>
            <a:pPr>
              <a:defRPr/>
            </a:pPr>
            <a:r>
              <a:rPr lang="en-US" altLang="zh-CN" dirty="0">
                <a:hlinkClick r:id="rId1"/>
              </a:rPr>
              <a:t>Grateful to Be Me</a:t>
            </a:r>
            <a:endParaRPr lang="en-US" altLang="zh-CN" dirty="0"/>
          </a:p>
          <a:p>
            <a:pPr>
              <a:defRPr/>
            </a:pPr>
            <a:r>
              <a:rPr lang="en-US" altLang="zh-CN" dirty="0">
                <a:hlinkClick r:id="rId2"/>
              </a:rPr>
              <a:t>Don't Take Anything In Your Life For Granted</a:t>
            </a:r>
            <a:endParaRPr lang="en-US" altLang="zh-CN" dirty="0"/>
          </a:p>
          <a:p>
            <a:pPr>
              <a:defRPr/>
            </a:pPr>
            <a:r>
              <a:rPr lang="en-US" altLang="zh-CN" dirty="0">
                <a:hlinkClick r:id="rId3"/>
              </a:rPr>
              <a:t>What is imposter syndrome and how can you combat it?</a:t>
            </a:r>
            <a:endParaRPr lang="en-US" altLang="zh-CN" dirty="0"/>
          </a:p>
          <a:p>
            <a:pPr>
              <a:buFontTx/>
              <a:buNone/>
              <a:defRPr/>
            </a:pPr>
            <a:r>
              <a:rPr lang="en-US" altLang="zh-CN" dirty="0"/>
              <a:t>	by Elizabeth Cox</a:t>
            </a:r>
            <a:endParaRPr lang="en-US" altLang="zh-CN" dirty="0"/>
          </a:p>
          <a:p>
            <a:pPr>
              <a:defRPr/>
            </a:pPr>
            <a:r>
              <a:rPr lang="en-US" altLang="zh-CN" dirty="0">
                <a:hlinkClick r:id="rId4"/>
              </a:rPr>
              <a:t>You Are Not Special</a:t>
            </a:r>
            <a:endParaRPr lang="en-US" altLang="zh-CN" dirty="0"/>
          </a:p>
          <a:p>
            <a:pPr>
              <a:buFontTx/>
              <a:buNone/>
              <a:defRPr/>
            </a:pPr>
            <a:r>
              <a:rPr lang="en-US" altLang="zh-CN" dirty="0"/>
              <a:t>	by David McCullough Jr.</a:t>
            </a:r>
            <a:endParaRPr lang="en-US" altLang="zh-CN" dirty="0"/>
          </a:p>
          <a:p>
            <a:pPr>
              <a:buFontTx/>
              <a:buNone/>
              <a:defRPr/>
            </a:pPr>
            <a:endParaRPr lang="en-US" altLang="zh-CN" dirty="0"/>
          </a:p>
          <a:p>
            <a:pPr>
              <a:defRPr/>
            </a:pPr>
            <a:endParaRPr lang="en-US" altLang="zh-CN" dirty="0"/>
          </a:p>
          <a:p>
            <a:pPr>
              <a:defRPr/>
            </a:pPr>
            <a:endParaRPr lang="en-US" altLang="zh-CN" dirty="0"/>
          </a:p>
          <a:p>
            <a:pPr>
              <a:defRPr/>
            </a:pPr>
            <a:endParaRPr lang="en-US" altLang="zh-CN" dirty="0"/>
          </a:p>
          <a:p>
            <a:pPr>
              <a:defRPr/>
            </a:pPr>
            <a:endParaRPr lang="en-US" altLang="zh-CN" dirty="0"/>
          </a:p>
          <a:p>
            <a:pPr marL="0" indent="0">
              <a:buFontTx/>
              <a:buNone/>
              <a:defRPr/>
            </a:pPr>
            <a:r>
              <a:rPr lang="zh-CN" altLang="en-US" dirty="0"/>
              <a:t>  </a:t>
            </a:r>
            <a:r>
              <a:rPr lang="en-US" altLang="zh-CN" dirty="0"/>
              <a:t>	</a:t>
            </a:r>
            <a:endParaRPr lang="en-US" altLang="zh-C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Issue</a:t>
            </a:r>
            <a:endParaRPr lang="en-US" dirty="0"/>
          </a:p>
        </p:txBody>
      </p:sp>
      <p:sp>
        <p:nvSpPr>
          <p:cNvPr id="3" name="Content Placeholder 2"/>
          <p:cNvSpPr>
            <a:spLocks noGrp="1"/>
          </p:cNvSpPr>
          <p:nvPr>
            <p:ph idx="1"/>
          </p:nvPr>
        </p:nvSpPr>
        <p:spPr>
          <a:xfrm>
            <a:off x="457200" y="1600200"/>
            <a:ext cx="8839200" cy="5257800"/>
          </a:xfrm>
        </p:spPr>
        <p:txBody>
          <a:bodyPr/>
          <a:lstStyle/>
          <a:p>
            <a:r>
              <a:rPr lang="en-US" dirty="0"/>
              <a:t>Superscalar issues varying numbers of instructions per clock in order (statically) or out of order (dynamically)</a:t>
            </a:r>
            <a:endParaRPr lang="en-US" dirty="0"/>
          </a:p>
          <a:p>
            <a:r>
              <a:rPr lang="en-US" dirty="0"/>
              <a:t>VLIW issues a fixed number of instr    formatted either as one large instruction or as a fixed instruction packet with the parallelism among instructions explicitly indicated by the instruction</a:t>
            </a:r>
            <a:endParaRPr lang="en-US" dirty="0"/>
          </a:p>
          <a:p>
            <a:r>
              <a:rPr lang="en-US" dirty="0"/>
              <a:t>Both s</a:t>
            </a:r>
            <a:r>
              <a:rPr lang="en-US" dirty="0"/>
              <a:t>tatic superscalar &amp; VLIW rely on compiler for scheduling</a:t>
            </a:r>
            <a:endParaRPr lang="en-US" dirty="0"/>
          </a:p>
        </p:txBody>
      </p:sp>
      <p:sp>
        <p:nvSpPr>
          <p:cNvPr id="4" name="Title 1"/>
          <p:cNvSpPr txBox="1"/>
          <p:nvPr/>
        </p:nvSpPr>
        <p:spPr bwMode="auto">
          <a:xfrm>
            <a:off x="486000" y="2880000"/>
            <a:ext cx="18882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sz="3200" b="0" kern="0" dirty="0">
                <a:solidFill>
                  <a:schemeClr val="tx1"/>
                </a:solidFill>
              </a:rPr>
              <a:t>VLIW</a:t>
            </a:r>
            <a:endParaRPr lang="en-US" sz="3200" b="0" kern="0" dirty="0">
              <a:solidFill>
                <a:schemeClr val="tx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915400" cy="5257800"/>
          </a:xfrm>
        </p:spPr>
        <p:txBody>
          <a:bodyPr/>
          <a:lstStyle/>
          <a:p>
            <a:r>
              <a:rPr lang="en-US" dirty="0"/>
              <a:t>U</a:t>
            </a:r>
            <a:r>
              <a:rPr lang="en-US" dirty="0"/>
              <a:t>se multiple&amp;independent funct units</a:t>
            </a:r>
            <a:endParaRPr lang="en-US" dirty="0"/>
          </a:p>
          <a:p>
            <a:r>
              <a:rPr lang="en-US" dirty="0"/>
              <a:t>P</a:t>
            </a:r>
            <a:r>
              <a:rPr lang="en-US" dirty="0"/>
              <a:t>acket multiple operations into one very long instruction</a:t>
            </a:r>
            <a:endParaRPr lang="en-US" dirty="0"/>
          </a:p>
          <a:p>
            <a:r>
              <a:rPr lang="en-US" dirty="0"/>
              <a:t>E</a:t>
            </a:r>
            <a:r>
              <a:rPr lang="en-US" dirty="0"/>
              <a:t>ncode a set of fields for each funct unit</a:t>
            </a:r>
            <a:endParaRPr lang="en-US" dirty="0"/>
          </a:p>
        </p:txBody>
      </p:sp>
      <p:sp>
        <p:nvSpPr>
          <p:cNvPr id="4" name="Title 1"/>
          <p:cNvSpPr txBox="1"/>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tx1"/>
                </a:solidFill>
              </a:rPr>
              <a:t>VLIW</a:t>
            </a:r>
            <a:endParaRPr lang="en-US" kern="0" dirty="0">
              <a:solidFill>
                <a:schemeClr val="tx1"/>
              </a:solidFill>
            </a:endParaRPr>
          </a:p>
        </p:txBody>
      </p:sp>
      <p:pic>
        <p:nvPicPr>
          <p:cNvPr id="2" name="Picture 1"/>
          <p:cNvPicPr>
            <a:picLocks noChangeAspect="1"/>
          </p:cNvPicPr>
          <p:nvPr/>
        </p:nvPicPr>
        <p:blipFill>
          <a:blip r:embed="rId1"/>
          <a:stretch>
            <a:fillRect/>
          </a:stretch>
        </p:blipFill>
        <p:spPr>
          <a:xfrm>
            <a:off x="864000" y="3733800"/>
            <a:ext cx="5638800" cy="2652324"/>
          </a:xfrm>
          <a:prstGeom prst="rect">
            <a:avLst/>
          </a:prstGeom>
        </p:spPr>
      </p:pic>
      <p:sp>
        <p:nvSpPr>
          <p:cNvPr id="5" name="TextBox 21"/>
          <p:cNvSpPr txBox="1">
            <a:spLocks noChangeArrowheads="1"/>
          </p:cNvSpPr>
          <p:nvPr/>
        </p:nvSpPr>
        <p:spPr bwMode="auto">
          <a:xfrm>
            <a:off x="762000" y="6367217"/>
            <a:ext cx="8382000" cy="553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lgn="r">
              <a:spcBef>
                <a:spcPct val="0"/>
              </a:spcBef>
              <a:buNone/>
              <a:defRPr/>
            </a:pPr>
            <a:r>
              <a:rPr lang="en-US" altLang="zh-CN" sz="1500" dirty="0">
                <a:solidFill>
                  <a:srgbClr val="00B0F0"/>
                </a:solidFill>
              </a:rPr>
              <a:t>https://</a:t>
            </a:r>
            <a:r>
              <a:rPr lang="en-US" altLang="zh-CN" sz="1500" dirty="0" err="1">
                <a:solidFill>
                  <a:srgbClr val="00B0F0"/>
                </a:solidFill>
              </a:rPr>
              <a:t>safari.ethz.ch</a:t>
            </a:r>
            <a:r>
              <a:rPr lang="en-US" altLang="zh-CN" sz="1500" dirty="0">
                <a:solidFill>
                  <a:srgbClr val="00B0F0"/>
                </a:solidFill>
              </a:rPr>
              <a:t>/</a:t>
            </a:r>
            <a:r>
              <a:rPr lang="en-US" altLang="zh-CN" sz="1500" dirty="0" err="1">
                <a:solidFill>
                  <a:srgbClr val="00B0F0"/>
                </a:solidFill>
              </a:rPr>
              <a:t>digitaltechnik</a:t>
            </a:r>
            <a:r>
              <a:rPr lang="en-US" altLang="zh-CN" sz="1500" dirty="0">
                <a:solidFill>
                  <a:srgbClr val="00B0F0"/>
                </a:solidFill>
              </a:rPr>
              <a:t>/spring2021/lib/exe/</a:t>
            </a:r>
            <a:r>
              <a:rPr lang="en-US" altLang="zh-CN" sz="1500" dirty="0" err="1">
                <a:solidFill>
                  <a:srgbClr val="00B0F0"/>
                </a:solidFill>
              </a:rPr>
              <a:t>fetch.php?media</a:t>
            </a:r>
            <a:r>
              <a:rPr lang="en-US" altLang="zh-CN" sz="1500" dirty="0">
                <a:solidFill>
                  <a:srgbClr val="00B0F0"/>
                </a:solidFill>
              </a:rPr>
              <a:t>=</a:t>
            </a:r>
            <a:endParaRPr lang="en-US" altLang="zh-CN" sz="1500" dirty="0">
              <a:solidFill>
                <a:srgbClr val="00B0F0"/>
              </a:solidFill>
            </a:endParaRPr>
          </a:p>
          <a:p>
            <a:pPr lvl="0" algn="r">
              <a:spcBef>
                <a:spcPct val="0"/>
              </a:spcBef>
              <a:buNone/>
              <a:defRPr/>
            </a:pPr>
            <a:r>
              <a:rPr lang="en-US" altLang="zh-CN" sz="1500" dirty="0">
                <a:solidFill>
                  <a:srgbClr val="00B0F0"/>
                </a:solidFill>
              </a:rPr>
              <a:t>onur-digitaldesign_comparch-2021-lecture19a-vliw-afterlecture.pdf</a:t>
            </a:r>
            <a:endPar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6" name="Text Box 8"/>
          <p:cNvSpPr txBox="1">
            <a:spLocks noChangeArrowheads="1"/>
          </p:cNvSpPr>
          <p:nvPr/>
        </p:nvSpPr>
        <p:spPr bwMode="auto">
          <a:xfrm>
            <a:off x="5938702" y="6048000"/>
            <a:ext cx="24432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MS PGothic" panose="020B0600070205080204" charset="-128"/>
              </a:defRPr>
            </a:lvl1pPr>
            <a:lvl2pPr marL="742950" indent="-285750" eaLnBrk="0" hangingPunct="0">
              <a:defRPr sz="2400">
                <a:solidFill>
                  <a:schemeClr val="tx1"/>
                </a:solidFill>
                <a:latin typeface="Arial" panose="020B0604020202020204" pitchFamily="34" charset="0"/>
                <a:ea typeface="MS PGothic" panose="020B0600070205080204" charset="-128"/>
              </a:defRPr>
            </a:lvl2pPr>
            <a:lvl3pPr marL="1143000" indent="-228600" eaLnBrk="0" hangingPunct="0">
              <a:defRPr sz="2400">
                <a:solidFill>
                  <a:schemeClr val="tx1"/>
                </a:solidFill>
                <a:latin typeface="Arial" panose="020B0604020202020204" pitchFamily="34" charset="0"/>
                <a:ea typeface="MS PGothic" panose="020B0600070205080204" charset="-128"/>
              </a:defRPr>
            </a:lvl3pPr>
            <a:lvl4pPr marL="1600200" indent="-228600" eaLnBrk="0" hangingPunct="0">
              <a:defRPr sz="2400">
                <a:solidFill>
                  <a:schemeClr val="tx1"/>
                </a:solidFill>
                <a:latin typeface="Arial" panose="020B0604020202020204" pitchFamily="34" charset="0"/>
                <a:ea typeface="MS PGothic" panose="020B0600070205080204" charset="-128"/>
              </a:defRPr>
            </a:lvl4pPr>
            <a:lvl5pPr marL="2057400" indent="-228600" eaLnBrk="0" hangingPunct="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00B0F0"/>
                </a:solidFill>
                <a:effectLst/>
                <a:uLnTx/>
                <a:uFillTx/>
                <a:latin typeface="+mn-lt"/>
                <a:ea typeface="MS PGothic" panose="020B0600070205080204" charset="-128"/>
                <a:cs typeface="+mn-cs"/>
              </a:rPr>
              <a:t>Processing Element</a:t>
            </a:r>
            <a:endParaRPr kumimoji="0" lang="en-US" altLang="en-US" sz="1800" b="0" i="0" u="none" strike="noStrike" kern="1200" cap="none" spc="0" normalizeH="0" baseline="0" noProof="0" dirty="0">
              <a:ln>
                <a:noFill/>
              </a:ln>
              <a:solidFill>
                <a:srgbClr val="00B0F0"/>
              </a:solidFill>
              <a:effectLst/>
              <a:uLnTx/>
              <a:uFillTx/>
              <a:latin typeface="+mn-lt"/>
              <a:ea typeface="MS PGothic" panose="020B0600070205080204" charset="-128"/>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686800" cy="5257800"/>
          </a:xfrm>
        </p:spPr>
        <p:txBody>
          <a:bodyPr/>
          <a:lstStyle/>
          <a:p>
            <a:r>
              <a:rPr lang="en-US" dirty="0">
                <a:solidFill>
                  <a:srgbClr val="00B0F0"/>
                </a:solidFill>
              </a:rPr>
              <a:t>Local</a:t>
            </a:r>
            <a:r>
              <a:rPr lang="zh-CN" altLang="en-US" dirty="0">
                <a:solidFill>
                  <a:srgbClr val="00B0F0"/>
                </a:solidFill>
              </a:rPr>
              <a:t> </a:t>
            </a:r>
            <a:r>
              <a:rPr lang="en-US" altLang="zh-CN" dirty="0">
                <a:solidFill>
                  <a:srgbClr val="00B0F0"/>
                </a:solidFill>
              </a:rPr>
              <a:t>scheduling                                </a:t>
            </a:r>
            <a:r>
              <a:rPr lang="en-US" altLang="zh-CN" dirty="0"/>
              <a:t>operate on a single basic block</a:t>
            </a:r>
            <a:endParaRPr lang="en-US" dirty="0"/>
          </a:p>
          <a:p>
            <a:r>
              <a:rPr lang="en-US" dirty="0">
                <a:solidFill>
                  <a:srgbClr val="00B0F0"/>
                </a:solidFill>
              </a:rPr>
              <a:t>Global scheduling</a:t>
            </a:r>
            <a:r>
              <a:rPr lang="en-US" dirty="0"/>
              <a:t>                               schedule code across branches                               </a:t>
            </a:r>
            <a:endParaRPr lang="en-US" dirty="0"/>
          </a:p>
        </p:txBody>
      </p:sp>
      <p:sp>
        <p:nvSpPr>
          <p:cNvPr id="4" name="Title 1"/>
          <p:cNvSpPr txBox="1"/>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bg1"/>
                </a:solidFill>
              </a:rPr>
              <a:t>VLIW</a:t>
            </a:r>
            <a:r>
              <a:rPr lang="en-US" kern="0" dirty="0">
                <a:solidFill>
                  <a:schemeClr val="tx1"/>
                </a:solidFill>
              </a:rPr>
              <a:t> Scheduling</a:t>
            </a:r>
            <a:endParaRPr lang="en-US" kern="0" dirty="0">
              <a:solidFill>
                <a:schemeClr val="tx1"/>
              </a:solidFill>
            </a:endParaRPr>
          </a:p>
        </p:txBody>
      </p:sp>
      <p:sp>
        <p:nvSpPr>
          <p:cNvPr id="6" name="Title 1"/>
          <p:cNvSpPr txBox="1"/>
          <p:nvPr/>
        </p:nvSpPr>
        <p:spPr bwMode="auto">
          <a:xfrm>
            <a:off x="7200" y="2736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tx1"/>
                </a:solidFill>
              </a:rPr>
              <a:t>VLIW</a:t>
            </a:r>
            <a:endParaRPr lang="en-US" kern="0" dirty="0">
              <a:solidFill>
                <a:schemeClr val="tx1"/>
              </a:solidFill>
            </a:endParaRPr>
          </a:p>
        </p:txBody>
      </p:sp>
      <p:pic>
        <p:nvPicPr>
          <p:cNvPr id="5" name="Picture 4"/>
          <p:cNvPicPr>
            <a:picLocks noChangeAspect="1"/>
          </p:cNvPicPr>
          <p:nvPr/>
        </p:nvPicPr>
        <p:blipFill>
          <a:blip r:embed="rId1"/>
          <a:stretch>
            <a:fillRect/>
          </a:stretch>
        </p:blipFill>
        <p:spPr>
          <a:xfrm>
            <a:off x="864000" y="3733800"/>
            <a:ext cx="5638800" cy="2652324"/>
          </a:xfrm>
          <a:prstGeom prst="rect">
            <a:avLst/>
          </a:prstGeom>
        </p:spPr>
      </p:pic>
      <p:sp>
        <p:nvSpPr>
          <p:cNvPr id="7" name="TextBox 21"/>
          <p:cNvSpPr txBox="1">
            <a:spLocks noChangeArrowheads="1"/>
          </p:cNvSpPr>
          <p:nvPr/>
        </p:nvSpPr>
        <p:spPr bwMode="auto">
          <a:xfrm>
            <a:off x="762000" y="6367217"/>
            <a:ext cx="8382000" cy="553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lgn="r">
              <a:spcBef>
                <a:spcPct val="0"/>
              </a:spcBef>
              <a:buNone/>
              <a:defRPr/>
            </a:pPr>
            <a:r>
              <a:rPr lang="en-US" altLang="zh-CN" sz="1500" dirty="0">
                <a:solidFill>
                  <a:srgbClr val="00B0F0"/>
                </a:solidFill>
              </a:rPr>
              <a:t>https://</a:t>
            </a:r>
            <a:r>
              <a:rPr lang="en-US" altLang="zh-CN" sz="1500" dirty="0" err="1">
                <a:solidFill>
                  <a:srgbClr val="00B0F0"/>
                </a:solidFill>
              </a:rPr>
              <a:t>safari.ethz.ch</a:t>
            </a:r>
            <a:r>
              <a:rPr lang="en-US" altLang="zh-CN" sz="1500" dirty="0">
                <a:solidFill>
                  <a:srgbClr val="00B0F0"/>
                </a:solidFill>
              </a:rPr>
              <a:t>/</a:t>
            </a:r>
            <a:r>
              <a:rPr lang="en-US" altLang="zh-CN" sz="1500" dirty="0" err="1">
                <a:solidFill>
                  <a:srgbClr val="00B0F0"/>
                </a:solidFill>
              </a:rPr>
              <a:t>digitaltechnik</a:t>
            </a:r>
            <a:r>
              <a:rPr lang="en-US" altLang="zh-CN" sz="1500" dirty="0">
                <a:solidFill>
                  <a:srgbClr val="00B0F0"/>
                </a:solidFill>
              </a:rPr>
              <a:t>/spring2021/lib/exe/</a:t>
            </a:r>
            <a:r>
              <a:rPr lang="en-US" altLang="zh-CN" sz="1500" dirty="0" err="1">
                <a:solidFill>
                  <a:srgbClr val="00B0F0"/>
                </a:solidFill>
              </a:rPr>
              <a:t>fetch.php?media</a:t>
            </a:r>
            <a:r>
              <a:rPr lang="en-US" altLang="zh-CN" sz="1500" dirty="0">
                <a:solidFill>
                  <a:srgbClr val="00B0F0"/>
                </a:solidFill>
              </a:rPr>
              <a:t>=</a:t>
            </a:r>
            <a:endParaRPr lang="en-US" altLang="zh-CN" sz="1500" dirty="0">
              <a:solidFill>
                <a:srgbClr val="00B0F0"/>
              </a:solidFill>
            </a:endParaRPr>
          </a:p>
          <a:p>
            <a:pPr lvl="0" algn="r">
              <a:spcBef>
                <a:spcPct val="0"/>
              </a:spcBef>
              <a:buNone/>
              <a:defRPr/>
            </a:pPr>
            <a:r>
              <a:rPr lang="en-US" altLang="zh-CN" sz="1500" dirty="0">
                <a:solidFill>
                  <a:srgbClr val="00B0F0"/>
                </a:solidFill>
              </a:rPr>
              <a:t>onur-digitaldesign_comparch-2021-lecture19a-vliw-afterlecture.pdf</a:t>
            </a:r>
            <a:endPar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8" name="Text Box 8"/>
          <p:cNvSpPr txBox="1">
            <a:spLocks noChangeArrowheads="1"/>
          </p:cNvSpPr>
          <p:nvPr/>
        </p:nvSpPr>
        <p:spPr bwMode="auto">
          <a:xfrm>
            <a:off x="5938702" y="6048000"/>
            <a:ext cx="24432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MS PGothic" panose="020B0600070205080204" charset="-128"/>
              </a:defRPr>
            </a:lvl1pPr>
            <a:lvl2pPr marL="742950" indent="-285750" eaLnBrk="0" hangingPunct="0">
              <a:defRPr sz="2400">
                <a:solidFill>
                  <a:schemeClr val="tx1"/>
                </a:solidFill>
                <a:latin typeface="Arial" panose="020B0604020202020204" pitchFamily="34" charset="0"/>
                <a:ea typeface="MS PGothic" panose="020B0600070205080204" charset="-128"/>
              </a:defRPr>
            </a:lvl2pPr>
            <a:lvl3pPr marL="1143000" indent="-228600" eaLnBrk="0" hangingPunct="0">
              <a:defRPr sz="2400">
                <a:solidFill>
                  <a:schemeClr val="tx1"/>
                </a:solidFill>
                <a:latin typeface="Arial" panose="020B0604020202020204" pitchFamily="34" charset="0"/>
                <a:ea typeface="MS PGothic" panose="020B0600070205080204" charset="-128"/>
              </a:defRPr>
            </a:lvl3pPr>
            <a:lvl4pPr marL="1600200" indent="-228600" eaLnBrk="0" hangingPunct="0">
              <a:defRPr sz="2400">
                <a:solidFill>
                  <a:schemeClr val="tx1"/>
                </a:solidFill>
                <a:latin typeface="Arial" panose="020B0604020202020204" pitchFamily="34" charset="0"/>
                <a:ea typeface="MS PGothic" panose="020B0600070205080204" charset="-128"/>
              </a:defRPr>
            </a:lvl4pPr>
            <a:lvl5pPr marL="2057400" indent="-228600" eaLnBrk="0" hangingPunct="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en-US" sz="1800" b="0" i="0" u="none" strike="noStrike" kern="1200" cap="none" spc="0" normalizeH="0" baseline="0" noProof="0" dirty="0">
                <a:ln>
                  <a:noFill/>
                </a:ln>
                <a:solidFill>
                  <a:srgbClr val="00B0F0"/>
                </a:solidFill>
                <a:effectLst/>
                <a:uLnTx/>
                <a:uFillTx/>
                <a:latin typeface="+mn-lt"/>
                <a:ea typeface="MS PGothic" panose="020B0600070205080204" charset="-128"/>
                <a:cs typeface="+mn-cs"/>
              </a:rPr>
              <a:t>Processing Element</a:t>
            </a:r>
            <a:endParaRPr kumimoji="0" lang="en-US" altLang="en-US" sz="1800" b="0" i="0" u="none" strike="noStrike" kern="1200" cap="none" spc="0" normalizeH="0" baseline="0" noProof="0" dirty="0">
              <a:ln>
                <a:noFill/>
              </a:ln>
              <a:solidFill>
                <a:srgbClr val="00B0F0"/>
              </a:solidFill>
              <a:effectLst/>
              <a:uLnTx/>
              <a:uFillTx/>
              <a:latin typeface="+mn-lt"/>
              <a:ea typeface="MS PGothic" panose="020B0600070205080204" charset="-128"/>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bg1"/>
                </a:solidFill>
              </a:rPr>
              <a:t>VLIW</a:t>
            </a:r>
            <a:r>
              <a:rPr lang="en-US" kern="0" dirty="0">
                <a:solidFill>
                  <a:schemeClr val="tx1"/>
                </a:solidFill>
              </a:rPr>
              <a:t> Scheduling</a:t>
            </a:r>
            <a:endParaRPr lang="en-US" kern="0" dirty="0">
              <a:solidFill>
                <a:schemeClr val="tx1"/>
              </a:solidFill>
            </a:endParaRPr>
          </a:p>
        </p:txBody>
      </p:sp>
      <p:sp>
        <p:nvSpPr>
          <p:cNvPr id="6" name="Title 1"/>
          <p:cNvSpPr txBox="1"/>
          <p:nvPr/>
        </p:nvSpPr>
        <p:spPr bwMode="auto">
          <a:xfrm>
            <a:off x="7200" y="2736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tx1"/>
                </a:solidFill>
              </a:rPr>
              <a:t>VLIW</a:t>
            </a:r>
            <a:endParaRPr lang="en-US" kern="0" dirty="0">
              <a:solidFill>
                <a:schemeClr val="tx1"/>
              </a:solidFill>
            </a:endParaRPr>
          </a:p>
        </p:txBody>
      </p:sp>
      <p:sp>
        <p:nvSpPr>
          <p:cNvPr id="7" name="Content Placeholder 2"/>
          <p:cNvSpPr>
            <a:spLocks noGrp="1"/>
          </p:cNvSpPr>
          <p:nvPr>
            <p:ph idx="1"/>
          </p:nvPr>
        </p:nvSpPr>
        <p:spPr>
          <a:xfrm>
            <a:off x="457200" y="1600200"/>
            <a:ext cx="8686800" cy="5257800"/>
          </a:xfrm>
        </p:spPr>
        <p:txBody>
          <a:bodyPr/>
          <a:lstStyle/>
          <a:p>
            <a:pPr>
              <a:defRPr/>
            </a:pPr>
            <a:r>
              <a:rPr lang="en-US" altLang="zh-CN" dirty="0"/>
              <a:t>RISC-V code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r>
              <a:rPr lang="en-US" altLang="zh-CN" dirty="0"/>
              <a:t> </a:t>
            </a:r>
            <a:endParaRPr lang="en-US" altLang="zh-CN" dirty="0"/>
          </a:p>
          <a:p>
            <a:pPr>
              <a:defRPr/>
            </a:pPr>
            <a:r>
              <a:rPr lang="en-US" altLang="zh-CN" dirty="0"/>
              <a:t>Assume a VLIW with two memory references, two FP operations, and one integer operation or branch per cycle </a:t>
            </a:r>
            <a:endParaRPr lang="en-US" altLang="zh-CN" dirty="0"/>
          </a:p>
          <a:p>
            <a:endParaRPr lang="en-US" dirty="0"/>
          </a:p>
        </p:txBody>
      </p:sp>
      <p:sp>
        <p:nvSpPr>
          <p:cNvPr id="8" name="Content Placeholder 2"/>
          <p:cNvSpPr txBox="1"/>
          <p:nvPr/>
        </p:nvSpPr>
        <p:spPr bwMode="auto">
          <a:xfrm>
            <a:off x="2209800" y="1602482"/>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fld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r>
              <a:rPr lang="en-US" altLang="zh-CN" kern="0" dirty="0"/>
              <a:t>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9" name="Content Placeholder 2"/>
          <p:cNvSpPr txBox="1"/>
          <p:nvPr/>
        </p:nvSpPr>
        <p:spPr bwMode="auto">
          <a:xfrm>
            <a:off x="3810000" y="16020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0(x1) </a:t>
            </a:r>
            <a:endParaRPr lang="en-US" altLang="zh-CN" kern="0" dirty="0"/>
          </a:p>
          <a:p>
            <a:pPr eaLnBrk="1" hangingPunct="1">
              <a:buFontTx/>
              <a:buNone/>
              <a:defRPr/>
            </a:pPr>
            <a:r>
              <a:rPr lang="en-US" altLang="zh-CN" kern="0" dirty="0"/>
              <a:t>f4, f0, f2 </a:t>
            </a:r>
            <a:endParaRPr lang="en-US" altLang="zh-CN" kern="0" dirty="0"/>
          </a:p>
          <a:p>
            <a:pPr eaLnBrk="1" hangingPunct="1">
              <a:buFontTx/>
              <a:buNone/>
              <a:defRPr/>
            </a:pPr>
            <a:r>
              <a:rPr lang="en-US" altLang="zh-CN" kern="0" dirty="0"/>
              <a:t>f4, 0(x1) </a:t>
            </a:r>
            <a:endParaRPr lang="en-US" altLang="zh-CN" kern="0" dirty="0"/>
          </a:p>
          <a:p>
            <a:pPr eaLnBrk="1" hangingPunct="1">
              <a:buFontTx/>
              <a:buNone/>
              <a:defRPr/>
            </a:pPr>
            <a:r>
              <a:rPr lang="en-US" altLang="zh-CN" kern="0" dirty="0"/>
              <a:t>x1, x1, -8 </a:t>
            </a:r>
            <a:endParaRPr lang="en-US" altLang="zh-CN" kern="0" dirty="0"/>
          </a:p>
          <a:p>
            <a:pPr eaLnBrk="1" hangingPunct="1">
              <a:buFontTx/>
              <a:buNone/>
              <a:defRPr/>
            </a:pPr>
            <a:r>
              <a:rPr lang="en-US" altLang="zh-CN" kern="0" dirty="0"/>
              <a:t>x1, x2, Loop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bg1"/>
                </a:solidFill>
              </a:rPr>
              <a:t>VLIW</a:t>
            </a:r>
            <a:r>
              <a:rPr lang="en-US" kern="0" dirty="0">
                <a:solidFill>
                  <a:schemeClr val="tx1"/>
                </a:solidFill>
              </a:rPr>
              <a:t> Scheduling</a:t>
            </a:r>
            <a:endParaRPr lang="en-US" kern="0" dirty="0">
              <a:solidFill>
                <a:schemeClr val="tx1"/>
              </a:solidFill>
            </a:endParaRPr>
          </a:p>
        </p:txBody>
      </p:sp>
      <p:sp>
        <p:nvSpPr>
          <p:cNvPr id="6" name="Title 1"/>
          <p:cNvSpPr txBox="1"/>
          <p:nvPr/>
        </p:nvSpPr>
        <p:spPr bwMode="auto">
          <a:xfrm>
            <a:off x="7200" y="2736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tx1"/>
                </a:solidFill>
              </a:rPr>
              <a:t>VLIW</a:t>
            </a:r>
            <a:endParaRPr lang="en-US" kern="0" dirty="0">
              <a:solidFill>
                <a:schemeClr val="tx1"/>
              </a:solidFill>
            </a:endParaRPr>
          </a:p>
        </p:txBody>
      </p:sp>
      <p:sp>
        <p:nvSpPr>
          <p:cNvPr id="7" name="Content Placeholder 2"/>
          <p:cNvSpPr>
            <a:spLocks noGrp="1"/>
          </p:cNvSpPr>
          <p:nvPr>
            <p:ph idx="1"/>
          </p:nvPr>
        </p:nvSpPr>
        <p:spPr>
          <a:xfrm>
            <a:off x="457200" y="1600200"/>
            <a:ext cx="8686800" cy="5257800"/>
          </a:xfrm>
        </p:spPr>
        <p:txBody>
          <a:bodyPr/>
          <a:lstStyle/>
          <a:p>
            <a:pPr>
              <a:defRPr/>
            </a:pPr>
            <a:r>
              <a:rPr lang="en-US" altLang="zh-CN" dirty="0"/>
              <a:t>RISC-V code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r>
              <a:rPr lang="en-US" altLang="zh-CN" dirty="0"/>
              <a:t> </a:t>
            </a:r>
            <a:endParaRPr lang="en-US" altLang="zh-CN" dirty="0"/>
          </a:p>
          <a:p>
            <a:pPr>
              <a:defRPr/>
            </a:pPr>
            <a:r>
              <a:rPr lang="en-US" altLang="zh-CN" dirty="0"/>
              <a:t>Show an unrolled version of the loop? unroll as many times as necessary to eliminate any stalls </a:t>
            </a:r>
            <a:endParaRPr lang="en-US" altLang="zh-CN" dirty="0"/>
          </a:p>
          <a:p>
            <a:endParaRPr lang="en-US" dirty="0"/>
          </a:p>
        </p:txBody>
      </p:sp>
      <p:sp>
        <p:nvSpPr>
          <p:cNvPr id="8" name="Content Placeholder 2"/>
          <p:cNvSpPr txBox="1"/>
          <p:nvPr/>
        </p:nvSpPr>
        <p:spPr bwMode="auto">
          <a:xfrm>
            <a:off x="2209800" y="1602482"/>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fld</a:t>
            </a:r>
            <a:endParaRPr lang="en-US" altLang="zh-CN" kern="0" dirty="0"/>
          </a:p>
          <a:p>
            <a:pPr eaLnBrk="1" hangingPunct="1">
              <a:buFontTx/>
              <a:buNone/>
              <a:defRPr/>
            </a:pPr>
            <a:r>
              <a:rPr lang="en-US" altLang="zh-CN" kern="0" dirty="0" err="1"/>
              <a:t>fadd.d</a:t>
            </a:r>
            <a:endParaRPr lang="en-US" altLang="zh-CN" kern="0" dirty="0"/>
          </a:p>
          <a:p>
            <a:pPr eaLnBrk="1" hangingPunct="1">
              <a:buFontTx/>
              <a:buNone/>
              <a:defRPr/>
            </a:pPr>
            <a:r>
              <a:rPr lang="en-US" altLang="zh-CN" kern="0" dirty="0" err="1"/>
              <a:t>fsd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r>
              <a:rPr lang="en-US" altLang="zh-CN" kern="0" dirty="0"/>
              <a:t>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9" name="Content Placeholder 2"/>
          <p:cNvSpPr txBox="1"/>
          <p:nvPr/>
        </p:nvSpPr>
        <p:spPr bwMode="auto">
          <a:xfrm>
            <a:off x="3810000" y="16020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f0, 0(x1) </a:t>
            </a:r>
            <a:endParaRPr lang="en-US" altLang="zh-CN" kern="0" dirty="0"/>
          </a:p>
          <a:p>
            <a:pPr eaLnBrk="1" hangingPunct="1">
              <a:buFontTx/>
              <a:buNone/>
              <a:defRPr/>
            </a:pPr>
            <a:r>
              <a:rPr lang="en-US" altLang="zh-CN" kern="0" dirty="0"/>
              <a:t>f4, f0, f2 </a:t>
            </a:r>
            <a:endParaRPr lang="en-US" altLang="zh-CN" kern="0" dirty="0"/>
          </a:p>
          <a:p>
            <a:pPr eaLnBrk="1" hangingPunct="1">
              <a:buFontTx/>
              <a:buNone/>
              <a:defRPr/>
            </a:pPr>
            <a:r>
              <a:rPr lang="en-US" altLang="zh-CN" kern="0" dirty="0"/>
              <a:t>f4, 0(x1) </a:t>
            </a:r>
            <a:endParaRPr lang="en-US" altLang="zh-CN" kern="0" dirty="0"/>
          </a:p>
          <a:p>
            <a:pPr eaLnBrk="1" hangingPunct="1">
              <a:buFontTx/>
              <a:buNone/>
              <a:defRPr/>
            </a:pPr>
            <a:r>
              <a:rPr lang="en-US" altLang="zh-CN" kern="0" dirty="0"/>
              <a:t>x1, x1, -8 </a:t>
            </a:r>
            <a:endParaRPr lang="en-US" altLang="zh-CN" kern="0" dirty="0"/>
          </a:p>
          <a:p>
            <a:pPr eaLnBrk="1" hangingPunct="1">
              <a:buFontTx/>
              <a:buNone/>
              <a:defRPr/>
            </a:pPr>
            <a:r>
              <a:rPr lang="en-US" altLang="zh-CN" kern="0" dirty="0"/>
              <a:t>x1, x2, Loop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bg1"/>
                </a:solidFill>
              </a:rPr>
              <a:t>VLIW</a:t>
            </a:r>
            <a:r>
              <a:rPr lang="en-US" kern="0" dirty="0">
                <a:solidFill>
                  <a:schemeClr val="tx1"/>
                </a:solidFill>
              </a:rPr>
              <a:t> Scheduling</a:t>
            </a:r>
            <a:endParaRPr lang="en-US" kern="0" dirty="0">
              <a:solidFill>
                <a:schemeClr val="tx1"/>
              </a:solidFill>
            </a:endParaRPr>
          </a:p>
        </p:txBody>
      </p:sp>
      <p:sp>
        <p:nvSpPr>
          <p:cNvPr id="6" name="Title 1"/>
          <p:cNvSpPr txBox="1"/>
          <p:nvPr/>
        </p:nvSpPr>
        <p:spPr bwMode="auto">
          <a:xfrm>
            <a:off x="7200" y="2736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tx1"/>
                </a:solidFill>
              </a:rPr>
              <a:t>VLIW</a:t>
            </a:r>
            <a:endParaRPr lang="en-US" kern="0" dirty="0">
              <a:solidFill>
                <a:schemeClr val="tx1"/>
              </a:solidFill>
            </a:endParaRPr>
          </a:p>
        </p:txBody>
      </p:sp>
      <p:sp>
        <p:nvSpPr>
          <p:cNvPr id="7" name="Content Placeholder 2"/>
          <p:cNvSpPr>
            <a:spLocks noGrp="1"/>
          </p:cNvSpPr>
          <p:nvPr>
            <p:ph idx="1"/>
          </p:nvPr>
        </p:nvSpPr>
        <p:spPr>
          <a:xfrm>
            <a:off x="457200" y="1600200"/>
            <a:ext cx="8686800" cy="5257800"/>
          </a:xfrm>
        </p:spPr>
        <p:txBody>
          <a:bodyPr/>
          <a:lstStyle/>
          <a:p>
            <a:pPr>
              <a:defRPr/>
            </a:pPr>
            <a:r>
              <a:rPr lang="en-US" altLang="zh-CN" dirty="0"/>
              <a:t>RISC-V code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r>
              <a:rPr lang="en-US" altLang="zh-CN" dirty="0"/>
              <a:t> </a:t>
            </a:r>
            <a:endParaRPr lang="en-US" altLang="zh-CN" dirty="0"/>
          </a:p>
          <a:p>
            <a:pPr>
              <a:defRPr/>
            </a:pPr>
            <a:r>
              <a:rPr lang="en-US" altLang="zh-CN" dirty="0"/>
              <a:t>Show an unrolled version of the loop? unroll as many times as necessary to eliminate any stalls </a:t>
            </a:r>
            <a:endParaRPr lang="en-US" altLang="zh-CN" dirty="0"/>
          </a:p>
          <a:p>
            <a:endParaRPr lang="en-US" dirty="0"/>
          </a:p>
        </p:txBody>
      </p:sp>
      <p:sp>
        <p:nvSpPr>
          <p:cNvPr id="8" name="Content Placeholder 2"/>
          <p:cNvSpPr txBox="1"/>
          <p:nvPr/>
        </p:nvSpPr>
        <p:spPr bwMode="auto">
          <a:xfrm>
            <a:off x="2209800" y="1602482"/>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solidFill>
                  <a:srgbClr val="00B0F0"/>
                </a:solidFill>
              </a:rPr>
              <a:t>fld</a:t>
            </a:r>
            <a:endParaRPr lang="en-US" altLang="zh-CN" kern="0" dirty="0">
              <a:solidFill>
                <a:srgbClr val="00B0F0"/>
              </a:solidFill>
            </a:endParaRPr>
          </a:p>
          <a:p>
            <a:pPr eaLnBrk="1" hangingPunct="1">
              <a:buFontTx/>
              <a:buNone/>
              <a:defRPr/>
            </a:pPr>
            <a:r>
              <a:rPr lang="en-US" altLang="zh-CN" kern="0" dirty="0" err="1">
                <a:solidFill>
                  <a:srgbClr val="00B0F0"/>
                </a:solidFill>
              </a:rPr>
              <a:t>fadd.d</a:t>
            </a:r>
            <a:endParaRPr lang="en-US" altLang="zh-CN" kern="0" dirty="0">
              <a:solidFill>
                <a:srgbClr val="00B0F0"/>
              </a:solidFill>
            </a:endParaRPr>
          </a:p>
          <a:p>
            <a:pPr eaLnBrk="1" hangingPunct="1">
              <a:buFontTx/>
              <a:buNone/>
              <a:defRPr/>
            </a:pPr>
            <a:r>
              <a:rPr lang="en-US" altLang="zh-CN" kern="0" dirty="0" err="1">
                <a:solidFill>
                  <a:srgbClr val="00B0F0"/>
                </a:solidFill>
              </a:rPr>
              <a:t>fsd</a:t>
            </a:r>
            <a:endParaRPr lang="en-US" altLang="zh-CN" kern="0" dirty="0">
              <a:solidFill>
                <a:srgbClr val="00B0F0"/>
              </a:solidFill>
            </a:endParaRPr>
          </a:p>
          <a:p>
            <a:pPr eaLnBrk="1" hangingPunct="1">
              <a:buFontTx/>
              <a:buNone/>
              <a:defRPr/>
            </a:pPr>
            <a:r>
              <a:rPr lang="en-US" altLang="zh-CN" kern="0" dirty="0" err="1">
                <a:solidFill>
                  <a:srgbClr val="FFC000"/>
                </a:solidFill>
              </a:rPr>
              <a:t>addi</a:t>
            </a:r>
            <a:endParaRPr lang="en-US" altLang="zh-CN" kern="0" dirty="0">
              <a:solidFill>
                <a:srgbClr val="FFC000"/>
              </a:solidFill>
            </a:endParaRPr>
          </a:p>
          <a:p>
            <a:pPr eaLnBrk="1" hangingPunct="1">
              <a:buFontTx/>
              <a:buNone/>
              <a:defRPr/>
            </a:pPr>
            <a:r>
              <a:rPr lang="en-US" altLang="zh-CN" kern="0" dirty="0" err="1">
                <a:solidFill>
                  <a:srgbClr val="FFC000"/>
                </a:solidFill>
              </a:rPr>
              <a:t>bne</a:t>
            </a:r>
            <a:r>
              <a:rPr lang="en-US" altLang="zh-CN" kern="0" dirty="0">
                <a:solidFill>
                  <a:srgbClr val="FFC000"/>
                </a:solidFill>
              </a:rPr>
              <a:t>     </a:t>
            </a:r>
            <a:endParaRPr lang="en-US" altLang="zh-CN" kern="0" dirty="0">
              <a:solidFill>
                <a:srgbClr val="FFC000"/>
              </a:solidFill>
            </a:endParaRPr>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9" name="Content Placeholder 2"/>
          <p:cNvSpPr txBox="1"/>
          <p:nvPr/>
        </p:nvSpPr>
        <p:spPr bwMode="auto">
          <a:xfrm>
            <a:off x="3810000" y="16020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f0, 0(x1) </a:t>
            </a:r>
            <a:endParaRPr lang="en-US" altLang="zh-CN" kern="0" dirty="0">
              <a:solidFill>
                <a:srgbClr val="00B0F0"/>
              </a:solidFill>
            </a:endParaRPr>
          </a:p>
          <a:p>
            <a:pPr eaLnBrk="1" hangingPunct="1">
              <a:buFontTx/>
              <a:buNone/>
              <a:defRPr/>
            </a:pPr>
            <a:r>
              <a:rPr lang="en-US" altLang="zh-CN" kern="0" dirty="0">
                <a:solidFill>
                  <a:srgbClr val="00B0F0"/>
                </a:solidFill>
              </a:rPr>
              <a:t>f4, f0, f2 </a:t>
            </a:r>
            <a:endParaRPr lang="en-US" altLang="zh-CN" kern="0" dirty="0">
              <a:solidFill>
                <a:srgbClr val="00B0F0"/>
              </a:solidFill>
            </a:endParaRPr>
          </a:p>
          <a:p>
            <a:pPr eaLnBrk="1" hangingPunct="1">
              <a:buFontTx/>
              <a:buNone/>
              <a:defRPr/>
            </a:pPr>
            <a:r>
              <a:rPr lang="en-US" altLang="zh-CN" kern="0" dirty="0">
                <a:solidFill>
                  <a:srgbClr val="00B0F0"/>
                </a:solidFill>
              </a:rPr>
              <a:t>f4, 0(x1) </a:t>
            </a:r>
            <a:endParaRPr lang="en-US" altLang="zh-CN" kern="0" dirty="0">
              <a:solidFill>
                <a:srgbClr val="00B0F0"/>
              </a:solidFill>
            </a:endParaRPr>
          </a:p>
          <a:p>
            <a:pPr eaLnBrk="1" hangingPunct="1">
              <a:buFontTx/>
              <a:buNone/>
              <a:defRPr/>
            </a:pPr>
            <a:r>
              <a:rPr lang="en-US" altLang="zh-CN" kern="0" dirty="0">
                <a:solidFill>
                  <a:srgbClr val="FFC000"/>
                </a:solidFill>
              </a:rPr>
              <a:t>x1, x1, -8 </a:t>
            </a:r>
            <a:endParaRPr lang="en-US" altLang="zh-CN" kern="0" dirty="0">
              <a:solidFill>
                <a:srgbClr val="FFC000"/>
              </a:solidFill>
            </a:endParaRPr>
          </a:p>
          <a:p>
            <a:pPr eaLnBrk="1" hangingPunct="1">
              <a:buFontTx/>
              <a:buNone/>
              <a:defRPr/>
            </a:pPr>
            <a:r>
              <a:rPr lang="en-US" altLang="zh-CN" kern="0" dirty="0">
                <a:solidFill>
                  <a:srgbClr val="FFC000"/>
                </a:solidFill>
              </a:rPr>
              <a:t>x1, x2, Loop      </a:t>
            </a:r>
            <a:endParaRPr lang="en-US" altLang="zh-CN" kern="0" dirty="0">
              <a:solidFill>
                <a:srgbClr val="FFC000"/>
              </a:solidFill>
            </a:endParaRPr>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10" name="Content Placeholder 2"/>
          <p:cNvSpPr txBox="1"/>
          <p:nvPr/>
        </p:nvSpPr>
        <p:spPr bwMode="auto">
          <a:xfrm>
            <a:off x="6096000" y="1602000"/>
            <a:ext cx="3124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endParaRPr lang="en-US" altLang="zh-CN" kern="0" dirty="0"/>
          </a:p>
          <a:p>
            <a:pPr algn="r" eaLnBrk="1" hangingPunct="1">
              <a:buFontTx/>
              <a:buNone/>
              <a:defRPr/>
            </a:pPr>
            <a:r>
              <a:rPr lang="en-US" altLang="zh-CN" kern="0" dirty="0">
                <a:solidFill>
                  <a:srgbClr val="00B0F0"/>
                </a:solidFill>
              </a:rPr>
              <a:t>loop body</a:t>
            </a:r>
            <a:endParaRPr lang="en-US" altLang="zh-CN" kern="0" dirty="0">
              <a:solidFill>
                <a:srgbClr val="00B0F0"/>
              </a:solidFill>
            </a:endParaRPr>
          </a:p>
          <a:p>
            <a:pPr algn="r" eaLnBrk="1" hangingPunct="1">
              <a:buFontTx/>
              <a:buNone/>
              <a:defRPr/>
            </a:pPr>
            <a:endParaRPr lang="en-US" altLang="zh-CN" kern="0" dirty="0">
              <a:solidFill>
                <a:srgbClr val="00B0F0"/>
              </a:solidFill>
            </a:endParaRPr>
          </a:p>
          <a:p>
            <a:pPr algn="r" eaLnBrk="1" hangingPunct="1">
              <a:buFontTx/>
              <a:buNone/>
              <a:defRPr/>
            </a:pPr>
            <a:r>
              <a:rPr lang="en-US" altLang="zh-CN" kern="0" dirty="0">
                <a:solidFill>
                  <a:srgbClr val="00B0F0"/>
                </a:solidFill>
              </a:rPr>
              <a:t> </a:t>
            </a:r>
            <a:endParaRPr lang="en-US" altLang="zh-CN" kern="0" dirty="0">
              <a:solidFill>
                <a:srgbClr val="00B0F0"/>
              </a:solidFill>
            </a:endParaRPr>
          </a:p>
          <a:p>
            <a:pPr algn="r" eaLnBrk="1" hangingPunct="1">
              <a:buFontTx/>
              <a:buNone/>
              <a:defRPr/>
            </a:pPr>
            <a:r>
              <a:rPr lang="en-US" altLang="zh-CN" kern="0" dirty="0">
                <a:solidFill>
                  <a:srgbClr val="FFC000"/>
                </a:solidFill>
              </a:rPr>
              <a:t>loop overhead</a:t>
            </a:r>
            <a:endParaRPr lang="en-US" altLang="zh-CN" kern="0" dirty="0">
              <a:solidFill>
                <a:srgbClr val="FFC000"/>
              </a:solidFill>
            </a:endParaRPr>
          </a:p>
          <a:p>
            <a:pPr algn="r" eaLnBrk="1" hangingPunct="1">
              <a:buFontTx/>
              <a:buNone/>
              <a:defRPr/>
            </a:pPr>
            <a:endParaRPr lang="en-US" altLang="zh-CN" kern="0" dirty="0"/>
          </a:p>
          <a:p>
            <a:pPr marL="0" indent="0" algn="r">
              <a:buFontTx/>
              <a:buNone/>
            </a:pPr>
            <a:endParaRPr lang="en-US" kern="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0" y="1761867"/>
            <a:ext cx="9144000" cy="3343533"/>
          </a:xfrm>
          <a:prstGeom prst="rect">
            <a:avLst/>
          </a:prstGeom>
        </p:spPr>
      </p:pic>
      <p:sp>
        <p:nvSpPr>
          <p:cNvPr id="4" name="Title 1"/>
          <p:cNvSpPr txBox="1"/>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bg1"/>
                </a:solidFill>
              </a:rPr>
              <a:t>VLIW</a:t>
            </a:r>
            <a:r>
              <a:rPr lang="en-US" kern="0" dirty="0">
                <a:solidFill>
                  <a:schemeClr val="tx1"/>
                </a:solidFill>
              </a:rPr>
              <a:t> Scheduling</a:t>
            </a:r>
            <a:endParaRPr lang="en-US" kern="0" dirty="0">
              <a:solidFill>
                <a:schemeClr val="tx1"/>
              </a:solidFill>
            </a:endParaRPr>
          </a:p>
        </p:txBody>
      </p:sp>
      <p:sp>
        <p:nvSpPr>
          <p:cNvPr id="6" name="Title 1"/>
          <p:cNvSpPr txBox="1"/>
          <p:nvPr/>
        </p:nvSpPr>
        <p:spPr bwMode="auto">
          <a:xfrm>
            <a:off x="7200" y="273600"/>
            <a:ext cx="5486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tx1"/>
                </a:solidFill>
              </a:rPr>
              <a:t>VLIW</a:t>
            </a:r>
            <a:endParaRPr lang="en-US" kern="0" dirty="0">
              <a:solidFill>
                <a:schemeClr val="tx1"/>
              </a:solidFill>
            </a:endParaRPr>
          </a:p>
        </p:txBody>
      </p:sp>
      <p:sp>
        <p:nvSpPr>
          <p:cNvPr id="7" name="Content Placeholder 2"/>
          <p:cNvSpPr>
            <a:spLocks noGrp="1"/>
          </p:cNvSpPr>
          <p:nvPr>
            <p:ph idx="1"/>
          </p:nvPr>
        </p:nvSpPr>
        <p:spPr>
          <a:xfrm>
            <a:off x="457200" y="1600200"/>
            <a:ext cx="8686800" cy="5257800"/>
          </a:xfrm>
        </p:spPr>
        <p:txBody>
          <a:bodyPr/>
          <a:lstStyle/>
          <a:p>
            <a:pPr marL="0" indent="0">
              <a:buNone/>
              <a:defRPr/>
            </a:pPr>
            <a:endParaRPr lang="en-US" altLang="zh-CN" dirty="0"/>
          </a:p>
          <a:p>
            <a:pPr marL="0" indent="0">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r>
              <a:rPr lang="en-US" altLang="zh-CN" dirty="0"/>
              <a:t> </a:t>
            </a:r>
            <a:endParaRPr lang="en-US" altLang="zh-CN" dirty="0"/>
          </a:p>
          <a:p>
            <a:pPr>
              <a:defRPr/>
            </a:pPr>
            <a:r>
              <a:rPr lang="en-US" altLang="zh-CN" dirty="0"/>
              <a:t>Use 7 copies of the loop body </a:t>
            </a:r>
            <a:endParaRPr lang="en-US" altLang="zh-CN" dirty="0"/>
          </a:p>
          <a:p>
            <a:pPr>
              <a:defRPr/>
            </a:pPr>
            <a:r>
              <a:rPr lang="en-US" altLang="zh-CN" dirty="0"/>
              <a:t>Yield a running rate of 7 results in 9 CC </a:t>
            </a:r>
            <a:endParaRPr lang="en-US" altLang="zh-CN" dirty="0"/>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Instruction-Level Parallelism</a:t>
            </a:r>
            <a:br>
              <a:rPr lang="en-US" altLang="zh-CN" dirty="0"/>
            </a:br>
            <a:endParaRPr lang="en-US" altLang="zh-C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remember dynamic sched</a:t>
            </a:r>
            <a:r>
              <a:rPr lang="en-US" altLang="zh-CN" sz="1600" dirty="0"/>
              <a:t>uling</a:t>
            </a:r>
            <a:r>
              <a:rPr lang="en-US" altLang="zh-CN" dirty="0"/>
              <a:t>? </a:t>
            </a:r>
            <a:br>
              <a:rPr lang="en-US" altLang="zh-CN" dirty="0"/>
            </a:br>
            <a:endParaRPr lang="en-US" altLang="zh-C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remember </a:t>
            </a:r>
            <a:r>
              <a:rPr lang="en-US" altLang="zh-CN" dirty="0">
                <a:solidFill>
                  <a:schemeClr val="bg1"/>
                </a:solidFill>
              </a:rPr>
              <a:t>speculation</a:t>
            </a:r>
            <a:r>
              <a:rPr lang="en-US" altLang="zh-CN" dirty="0"/>
              <a:t>? </a:t>
            </a:r>
            <a:br>
              <a:rPr lang="en-US" altLang="zh-CN" dirty="0"/>
            </a:br>
            <a:endParaRPr lang="en-US" altLang="zh-CN" dirty="0"/>
          </a:p>
        </p:txBody>
      </p:sp>
      <p:sp>
        <p:nvSpPr>
          <p:cNvPr id="5" name="Rectangle 2"/>
          <p:cNvSpPr txBox="1">
            <a:spLocks noChangeArrowheads="1"/>
          </p:cNvSpPr>
          <p:nvPr/>
        </p:nvSpPr>
        <p:spPr bwMode="auto">
          <a:xfrm>
            <a:off x="3430800" y="2131200"/>
            <a:ext cx="4686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kern="0" dirty="0">
                <a:solidFill>
                  <a:schemeClr val="tx1"/>
                </a:solidFill>
              </a:rPr>
              <a:t>speculation </a:t>
            </a:r>
            <a:br>
              <a:rPr lang="en-US" altLang="zh-CN" kern="0" dirty="0">
                <a:solidFill>
                  <a:schemeClr val="tx1"/>
                </a:solidFill>
              </a:rPr>
            </a:br>
            <a:endParaRPr lang="en-US" altLang="zh-CN" kern="0" dirty="0">
              <a:solidFill>
                <a:schemeClr val="tx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648000" y="2131200"/>
            <a:ext cx="8496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kern="0" dirty="0"/>
              <a:t>dynamic scheduling</a:t>
            </a:r>
            <a:br>
              <a:rPr lang="en-US" altLang="zh-CN" kern="0" dirty="0"/>
            </a:br>
            <a:r>
              <a:rPr lang="en-US" altLang="zh-CN" kern="0" dirty="0">
                <a:solidFill>
                  <a:schemeClr val="tx1"/>
                </a:solidFill>
              </a:rPr>
              <a:t>m</a:t>
            </a:r>
            <a:r>
              <a:rPr lang="en-US" altLang="zh-CN" kern="0" dirty="0"/>
              <a:t>ultiple issue</a:t>
            </a:r>
            <a:br>
              <a:rPr lang="en-US" altLang="zh-CN" kern="0" dirty="0"/>
            </a:br>
            <a:br>
              <a:rPr lang="en-US" altLang="zh-CN" kern="0" dirty="0"/>
            </a:br>
            <a:endParaRPr lang="en-US" altLang="zh-CN" kern="0" dirty="0"/>
          </a:p>
        </p:txBody>
      </p:sp>
      <p:sp>
        <p:nvSpPr>
          <p:cNvPr id="5" name="Rectangle 2"/>
          <p:cNvSpPr txBox="1">
            <a:spLocks noChangeArrowheads="1"/>
          </p:cNvSpPr>
          <p:nvPr/>
        </p:nvSpPr>
        <p:spPr bwMode="auto">
          <a:xfrm>
            <a:off x="648000" y="2800800"/>
            <a:ext cx="4686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kern="0" dirty="0">
                <a:solidFill>
                  <a:schemeClr val="tx1"/>
                </a:solidFill>
              </a:rPr>
              <a:t>speculation</a:t>
            </a:r>
            <a:r>
              <a:rPr lang="en-US" altLang="zh-CN" kern="0" dirty="0"/>
              <a:t> </a:t>
            </a:r>
            <a:br>
              <a:rPr lang="en-US" altLang="zh-CN" kern="0" dirty="0"/>
            </a:br>
            <a:endParaRPr lang="en-US" altLang="zh-CN" kern="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0" y="25686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br>
              <a:rPr lang="en-US" altLang="zh-CN" kern="0" dirty="0">
                <a:solidFill>
                  <a:schemeClr val="bg1"/>
                </a:solidFill>
              </a:rPr>
            </a:br>
            <a:endParaRPr lang="en-US" altLang="zh-CN" kern="0" dirty="0">
              <a:solidFill>
                <a:schemeClr val="bg1"/>
              </a:solidFill>
            </a:endParaRPr>
          </a:p>
        </p:txBody>
      </p:sp>
      <p:sp>
        <p:nvSpPr>
          <p:cNvPr id="8" name="Rectangle 2"/>
          <p:cNvSpPr txBox="1">
            <a:spLocks noChangeArrowheads="1"/>
          </p:cNvSpPr>
          <p:nvPr/>
        </p:nvSpPr>
        <p:spPr bwMode="auto">
          <a:xfrm>
            <a:off x="0" y="2209800"/>
            <a:ext cx="4686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speculation </a:t>
            </a:r>
            <a:br>
              <a:rPr lang="en-US" altLang="zh-CN" sz="1000" kern="0" dirty="0">
                <a:solidFill>
                  <a:schemeClr val="bg1"/>
                </a:solidFill>
              </a:rPr>
            </a:br>
            <a:endParaRPr lang="en-US" altLang="zh-CN" sz="1000" kern="0" dirty="0">
              <a:solidFill>
                <a:schemeClr val="bg1"/>
              </a:solidFill>
            </a:endParaRPr>
          </a:p>
        </p:txBody>
      </p:sp>
      <p:pic>
        <p:nvPicPr>
          <p:cNvPr id="5" name="Picture 4"/>
          <p:cNvPicPr>
            <a:picLocks noChangeAspect="1"/>
          </p:cNvPicPr>
          <p:nvPr/>
        </p:nvPicPr>
        <p:blipFill>
          <a:blip r:embed="rId1"/>
          <a:stretch>
            <a:fillRect/>
          </a:stretch>
        </p:blipFill>
        <p:spPr>
          <a:xfrm>
            <a:off x="2650303" y="0"/>
            <a:ext cx="6493697" cy="6858000"/>
          </a:xfrm>
          <a:prstGeom prst="rect">
            <a:avLst/>
          </a:prstGeom>
        </p:spPr>
      </p:pic>
      <p:sp>
        <p:nvSpPr>
          <p:cNvPr id="6" name="TextBox 5"/>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7" name="TextBox 6"/>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3" name="Title 1"/>
          <p:cNvSpPr txBox="1"/>
          <p:nvPr/>
        </p:nvSpPr>
        <p:spPr bwMode="auto">
          <a:xfrm>
            <a:off x="0" y="23400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kern="0" dirty="0" err="1">
                <a:solidFill>
                  <a:srgbClr val="00B0F0"/>
                </a:solidFill>
              </a:rPr>
              <a:t>Tomasulo</a:t>
            </a:r>
            <a:r>
              <a:rPr lang="en-US" kern="0" dirty="0">
                <a:solidFill>
                  <a:srgbClr val="00B0F0"/>
                </a:solidFill>
              </a:rPr>
              <a:t> Extension</a:t>
            </a:r>
            <a:endParaRPr lang="en-US" kern="0" dirty="0">
              <a:solidFill>
                <a:srgbClr val="00B0F0"/>
              </a:solidFill>
            </a:endParaRPr>
          </a:p>
        </p:txBody>
      </p:sp>
      <p:sp>
        <p:nvSpPr>
          <p:cNvPr id="2" name="Rectangle 1"/>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5" name="Content Placeholder 2"/>
          <p:cNvSpPr txBox="1"/>
          <p:nvPr/>
        </p:nvSpPr>
        <p:spPr bwMode="auto">
          <a:xfrm>
            <a:off x="0" y="2438400"/>
            <a:ext cx="9296400" cy="1905000"/>
          </a:xfrm>
          <a:prstGeom prst="rect">
            <a:avLst/>
          </a:prstGeom>
          <a:solidFill>
            <a:schemeClr val="bg1">
              <a:alpha val="75000"/>
            </a:schemeClr>
          </a:solid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endParaRPr lang="en-US" altLang="zh-CN" sz="900" kern="0" dirty="0">
              <a:solidFill>
                <a:srgbClr val="00B0F0"/>
              </a:solidFill>
            </a:endParaRPr>
          </a:p>
          <a:p>
            <a:pPr eaLnBrk="1" hangingPunct="1">
              <a:buFontTx/>
              <a:buNone/>
              <a:defRPr/>
            </a:pPr>
            <a:r>
              <a:rPr lang="en-US" altLang="zh-CN" kern="0" dirty="0">
                <a:solidFill>
                  <a:srgbClr val="00B0F0"/>
                </a:solidFill>
              </a:rPr>
              <a:t>issue two instructions in a single clock cycle</a:t>
            </a:r>
            <a:endParaRPr lang="en-US" altLang="zh-CN" kern="0" dirty="0">
              <a:solidFill>
                <a:srgbClr val="00B0F0"/>
              </a:solidFill>
            </a:endParaRPr>
          </a:p>
          <a:p>
            <a:pPr eaLnBrk="1" hangingPunct="1">
              <a:buFontTx/>
              <a:buNone/>
              <a:defRPr/>
            </a:pPr>
            <a:r>
              <a:rPr lang="en-US" altLang="zh-CN" kern="0" dirty="0">
                <a:solidFill>
                  <a:srgbClr val="00B0F0"/>
                </a:solidFill>
              </a:rPr>
              <a:t>load + FP instruction dependent on load</a:t>
            </a:r>
            <a:endParaRPr lang="en-US" altLang="zh-CN" kern="0" dirty="0">
              <a:solidFill>
                <a:srgbClr val="00B0F0"/>
              </a:solidFill>
            </a:endParaRPr>
          </a:p>
        </p:txBody>
      </p:sp>
      <p:sp>
        <p:nvSpPr>
          <p:cNvPr id="3" name="Title 1"/>
          <p:cNvSpPr txBox="1"/>
          <p:nvPr/>
        </p:nvSpPr>
        <p:spPr bwMode="auto">
          <a:xfrm>
            <a:off x="0" y="23400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kern="0" dirty="0" err="1">
                <a:solidFill>
                  <a:srgbClr val="00B0F0"/>
                </a:solidFill>
              </a:rPr>
              <a:t>Tomasulo</a:t>
            </a:r>
            <a:r>
              <a:rPr lang="en-US" kern="0" dirty="0">
                <a:solidFill>
                  <a:srgbClr val="00B0F0"/>
                </a:solidFill>
              </a:rPr>
              <a:t> Extension</a:t>
            </a:r>
            <a:endParaRPr lang="en-US" kern="0" dirty="0">
              <a:solidFill>
                <a:srgbClr val="00B0F0"/>
              </a:solidFill>
            </a:endParaRPr>
          </a:p>
        </p:txBody>
      </p:sp>
      <p:sp>
        <p:nvSpPr>
          <p:cNvPr id="8" name="TextBox 7"/>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9" name="TextBox 8"/>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0" name="Rectangle 9"/>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5" name="Content Placeholder 2"/>
          <p:cNvSpPr txBox="1"/>
          <p:nvPr/>
        </p:nvSpPr>
        <p:spPr bwMode="auto">
          <a:xfrm>
            <a:off x="0" y="2438400"/>
            <a:ext cx="9296400" cy="4343400"/>
          </a:xfrm>
          <a:prstGeom prst="rect">
            <a:avLst/>
          </a:prstGeom>
          <a:solidFill>
            <a:schemeClr val="bg1">
              <a:alpha val="75000"/>
            </a:schemeClr>
          </a:solid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endParaRPr lang="en-US" altLang="zh-CN" sz="900" kern="0" dirty="0">
              <a:solidFill>
                <a:srgbClr val="00B0F0"/>
              </a:solidFill>
            </a:endParaRPr>
          </a:p>
          <a:p>
            <a:pPr eaLnBrk="1" hangingPunct="1">
              <a:buFontTx/>
              <a:buNone/>
              <a:defRPr/>
            </a:pPr>
            <a:r>
              <a:rPr lang="en-US" altLang="zh-CN" kern="0" dirty="0">
                <a:solidFill>
                  <a:srgbClr val="00B0F0"/>
                </a:solidFill>
              </a:rPr>
              <a:t>issue two instructions in a single clock cycle</a:t>
            </a:r>
            <a:endParaRPr lang="en-US" altLang="zh-CN" kern="0" dirty="0">
              <a:solidFill>
                <a:srgbClr val="00B0F0"/>
              </a:solidFill>
            </a:endParaRPr>
          </a:p>
          <a:p>
            <a:pPr eaLnBrk="1" hangingPunct="1">
              <a:buFontTx/>
              <a:buNone/>
              <a:defRPr/>
            </a:pPr>
            <a:r>
              <a:rPr lang="en-US" altLang="zh-CN" kern="0" dirty="0">
                <a:solidFill>
                  <a:srgbClr val="00B0F0"/>
                </a:solidFill>
              </a:rPr>
              <a:t>load + FP instruction dependent on load</a:t>
            </a:r>
            <a:endParaRPr lang="en-US" altLang="zh-CN" kern="0" dirty="0">
              <a:solidFill>
                <a:srgbClr val="00B0F0"/>
              </a:solidFill>
            </a:endParaRPr>
          </a:p>
          <a:p>
            <a:pPr eaLnBrk="1" hangingPunct="1">
              <a:buFontTx/>
              <a:buNone/>
              <a:defRPr/>
            </a:pPr>
            <a:r>
              <a:rPr lang="en-US" altLang="zh-CN" kern="0" dirty="0" err="1">
                <a:solidFill>
                  <a:srgbClr val="00B0F0"/>
                </a:solidFill>
              </a:rPr>
              <a:t>load.src</a:t>
            </a:r>
            <a:r>
              <a:rPr lang="en-US" altLang="zh-CN" kern="0" dirty="0">
                <a:solidFill>
                  <a:srgbClr val="00B0F0"/>
                </a:solidFill>
              </a:rPr>
              <a:t>: rs1; </a:t>
            </a:r>
            <a:r>
              <a:rPr lang="en-US" altLang="zh-CN" kern="0" dirty="0" err="1">
                <a:solidFill>
                  <a:srgbClr val="00B0F0"/>
                </a:solidFill>
              </a:rPr>
              <a:t>load.dst</a:t>
            </a:r>
            <a:r>
              <a:rPr lang="en-US" altLang="zh-CN" kern="0" dirty="0">
                <a:solidFill>
                  <a:srgbClr val="00B0F0"/>
                </a:solidFill>
              </a:rPr>
              <a:t>: rd1/rt1</a:t>
            </a:r>
            <a:endParaRPr lang="en-US" altLang="zh-CN" kern="0" dirty="0">
              <a:solidFill>
                <a:srgbClr val="00B0F0"/>
              </a:solidFill>
            </a:endParaRPr>
          </a:p>
          <a:p>
            <a:pPr eaLnBrk="1" hangingPunct="1">
              <a:buFontTx/>
              <a:buNone/>
              <a:defRPr/>
            </a:pPr>
            <a:r>
              <a:rPr lang="en-US" altLang="zh-CN" kern="0" dirty="0">
                <a:solidFill>
                  <a:srgbClr val="00B0F0"/>
                </a:solidFill>
              </a:rPr>
              <a:t>load station: x1; load ROB entry: b1</a:t>
            </a:r>
            <a:endParaRPr lang="en-US" altLang="zh-CN" kern="0" dirty="0">
              <a:solidFill>
                <a:srgbClr val="00B0F0"/>
              </a:solidFill>
            </a:endParaRPr>
          </a:p>
          <a:p>
            <a:pPr eaLnBrk="1" hangingPunct="1">
              <a:buFontTx/>
              <a:buNone/>
              <a:defRPr/>
            </a:pPr>
            <a:r>
              <a:rPr lang="en-US" altLang="zh-CN" kern="0" dirty="0" err="1">
                <a:solidFill>
                  <a:srgbClr val="00B0F0"/>
                </a:solidFill>
              </a:rPr>
              <a:t>FP.src</a:t>
            </a:r>
            <a:r>
              <a:rPr lang="en-US" altLang="zh-CN" kern="0" dirty="0">
                <a:solidFill>
                  <a:srgbClr val="00B0F0"/>
                </a:solidFill>
              </a:rPr>
              <a:t>: rs2, rt2; </a:t>
            </a:r>
            <a:r>
              <a:rPr lang="en-US" altLang="zh-CN" kern="0" dirty="0" err="1">
                <a:solidFill>
                  <a:srgbClr val="00B0F0"/>
                </a:solidFill>
              </a:rPr>
              <a:t>FP.dst</a:t>
            </a:r>
            <a:r>
              <a:rPr lang="en-US" altLang="zh-CN" kern="0" dirty="0">
                <a:solidFill>
                  <a:srgbClr val="00B0F0"/>
                </a:solidFill>
              </a:rPr>
              <a:t>: rd2</a:t>
            </a:r>
            <a:endParaRPr lang="en-US" altLang="zh-CN" kern="0" dirty="0">
              <a:solidFill>
                <a:srgbClr val="00B0F0"/>
              </a:solidFill>
            </a:endParaRPr>
          </a:p>
          <a:p>
            <a:pPr eaLnBrk="1" hangingPunct="1">
              <a:buFontTx/>
              <a:buNone/>
              <a:defRPr/>
            </a:pPr>
            <a:r>
              <a:rPr lang="en-US" altLang="zh-CN" kern="0" dirty="0">
                <a:solidFill>
                  <a:srgbClr val="00B0F0"/>
                </a:solidFill>
              </a:rPr>
              <a:t>FP station: x2; FP ROB entry: b2</a:t>
            </a:r>
            <a:endParaRPr lang="en-US" altLang="zh-CN" kern="0" dirty="0">
              <a:solidFill>
                <a:srgbClr val="00B0F0"/>
              </a:solidFill>
            </a:endParaRPr>
          </a:p>
        </p:txBody>
      </p:sp>
      <p:sp>
        <p:nvSpPr>
          <p:cNvPr id="3" name="Title 1"/>
          <p:cNvSpPr txBox="1"/>
          <p:nvPr/>
        </p:nvSpPr>
        <p:spPr bwMode="auto">
          <a:xfrm>
            <a:off x="0" y="23400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kern="0" dirty="0" err="1">
                <a:solidFill>
                  <a:srgbClr val="00B0F0"/>
                </a:solidFill>
              </a:rPr>
              <a:t>Tomasulo</a:t>
            </a:r>
            <a:r>
              <a:rPr lang="en-US" kern="0" dirty="0">
                <a:solidFill>
                  <a:srgbClr val="00B0F0"/>
                </a:solidFill>
              </a:rPr>
              <a:t> Extension</a:t>
            </a:r>
            <a:endParaRPr lang="en-US" kern="0" dirty="0">
              <a:solidFill>
                <a:srgbClr val="00B0F0"/>
              </a:solidFill>
            </a:endParaRPr>
          </a:p>
        </p:txBody>
      </p:sp>
      <p:sp>
        <p:nvSpPr>
          <p:cNvPr id="11" name="TextBox 10"/>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2" name="TextBox 11"/>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8" name="Rectangle 7"/>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3" name="Title 1"/>
          <p:cNvSpPr txBox="1"/>
          <p:nvPr/>
        </p:nvSpPr>
        <p:spPr bwMode="auto">
          <a:xfrm>
            <a:off x="0" y="23400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kern="0" dirty="0" err="1">
                <a:solidFill>
                  <a:srgbClr val="00B0F0"/>
                </a:solidFill>
              </a:rPr>
              <a:t>Tomasulo</a:t>
            </a:r>
            <a:r>
              <a:rPr lang="en-US" kern="0" dirty="0">
                <a:solidFill>
                  <a:srgbClr val="00B0F0"/>
                </a:solidFill>
              </a:rPr>
              <a:t> Extension</a:t>
            </a:r>
            <a:endParaRPr lang="en-US" kern="0" dirty="0">
              <a:solidFill>
                <a:srgbClr val="00B0F0"/>
              </a:solidFill>
            </a:endParaRPr>
          </a:p>
        </p:txBody>
      </p:sp>
      <p:sp>
        <p:nvSpPr>
          <p:cNvPr id="6" name="Title 1"/>
          <p:cNvSpPr txBox="1"/>
          <p:nvPr/>
        </p:nvSpPr>
        <p:spPr bwMode="auto">
          <a:xfrm>
            <a:off x="0" y="3189600"/>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sz="3200" kern="0" dirty="0">
                <a:solidFill>
                  <a:srgbClr val="00B0F0"/>
                </a:solidFill>
              </a:rPr>
              <a:t>s</a:t>
            </a:r>
            <a:r>
              <a:rPr lang="en-US" sz="3200" kern="0" dirty="0">
                <a:solidFill>
                  <a:srgbClr val="00B0F0"/>
                </a:solidFill>
              </a:rPr>
              <a:t>tep-by-step</a:t>
            </a:r>
            <a:endParaRPr lang="en-US" sz="3200" kern="0" dirty="0">
              <a:solidFill>
                <a:srgbClr val="00B0F0"/>
              </a:solidFill>
            </a:endParaRPr>
          </a:p>
        </p:txBody>
      </p:sp>
      <p:sp>
        <p:nvSpPr>
          <p:cNvPr id="9" name="TextBox 8"/>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0" name="TextBox 9"/>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8" name="Rectangle 7"/>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7" name="AutoShape 5"/>
          <p:cNvSpPr>
            <a:spLocks noChangeArrowheads="1"/>
          </p:cNvSpPr>
          <p:nvPr/>
        </p:nvSpPr>
        <p:spPr bwMode="auto">
          <a:xfrm>
            <a:off x="2590800" y="304800"/>
            <a:ext cx="4540888" cy="9144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Rectangle 4"/>
          <p:cNvSpPr>
            <a:spLocks noChangeArrowheads="1"/>
          </p:cNvSpPr>
          <p:nvPr/>
        </p:nvSpPr>
        <p:spPr bwMode="auto">
          <a:xfrm>
            <a:off x="0" y="2259237"/>
            <a:ext cx="9144000" cy="86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spcBef>
                <a:spcPct val="0"/>
              </a:spcBef>
              <a:buNone/>
              <a:defRPr/>
            </a:pPr>
            <a:r>
              <a:rPr lang="en-US" altLang="zh-CN" sz="2000" b="1" dirty="0">
                <a:solidFill>
                  <a:srgbClr val="00B0F0"/>
                </a:solidFill>
              </a:rPr>
              <a:t>get</a:t>
            </a:r>
            <a:r>
              <a:rPr lang="zh-CN" altLang="en-US" sz="2000" b="1" dirty="0">
                <a:solidFill>
                  <a:srgbClr val="00B0F0"/>
                </a:solidFill>
              </a:rPr>
              <a:t> </a:t>
            </a:r>
            <a:r>
              <a:rPr lang="en-US" altLang="zh-CN" sz="2000" b="1" dirty="0">
                <a:solidFill>
                  <a:srgbClr val="00B0F0"/>
                </a:solidFill>
              </a:rPr>
              <a:t>the first operand rs1</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2" name="TextBox 11"/>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3" name="TextBox 12"/>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8" name="Rectangle 7"/>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7" name="AutoShape 5"/>
          <p:cNvSpPr>
            <a:spLocks noChangeArrowheads="1"/>
          </p:cNvSpPr>
          <p:nvPr/>
        </p:nvSpPr>
        <p:spPr bwMode="auto">
          <a:xfrm>
            <a:off x="2590800" y="1188000"/>
            <a:ext cx="4540888" cy="21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Rectangle 4"/>
          <p:cNvSpPr>
            <a:spLocks noChangeArrowheads="1"/>
          </p:cNvSpPr>
          <p:nvPr/>
        </p:nvSpPr>
        <p:spPr bwMode="auto">
          <a:xfrm>
            <a:off x="0" y="2259237"/>
            <a:ext cx="9144000" cy="86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spcBef>
                <a:spcPct val="0"/>
              </a:spcBef>
              <a:buNone/>
              <a:defRPr/>
            </a:pPr>
            <a:r>
              <a:rPr lang="en-US" altLang="zh-CN" sz="2000" b="1" dirty="0">
                <a:solidFill>
                  <a:srgbClr val="00B0F0"/>
                </a:solidFill>
              </a:rPr>
              <a:t>correlate station &amp; ROB entry</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6" name="AutoShape 5"/>
          <p:cNvSpPr>
            <a:spLocks noChangeArrowheads="1"/>
          </p:cNvSpPr>
          <p:nvPr/>
        </p:nvSpPr>
        <p:spPr bwMode="auto">
          <a:xfrm>
            <a:off x="2592000" y="1188000"/>
            <a:ext cx="4540888" cy="21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TextBox 10"/>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2" name="TextBox 11"/>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3" name="Rectangle 12"/>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6" name="AutoShape 5"/>
          <p:cNvSpPr>
            <a:spLocks noChangeArrowheads="1"/>
          </p:cNvSpPr>
          <p:nvPr/>
        </p:nvSpPr>
        <p:spPr bwMode="auto">
          <a:xfrm>
            <a:off x="4824000" y="1336800"/>
            <a:ext cx="2311200" cy="21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AutoShape 5"/>
          <p:cNvSpPr>
            <a:spLocks noChangeArrowheads="1"/>
          </p:cNvSpPr>
          <p:nvPr/>
        </p:nvSpPr>
        <p:spPr bwMode="auto">
          <a:xfrm>
            <a:off x="4953000" y="1775415"/>
            <a:ext cx="2181600" cy="21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Rectangle 4"/>
          <p:cNvSpPr>
            <a:spLocks noChangeArrowheads="1"/>
          </p:cNvSpPr>
          <p:nvPr/>
        </p:nvSpPr>
        <p:spPr bwMode="auto">
          <a:xfrm>
            <a:off x="0" y="2108662"/>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lang="en-US" altLang="zh-CN" sz="2000" b="1" dirty="0">
                <a:solidFill>
                  <a:srgbClr val="00B0F0"/>
                </a:solidFill>
              </a:rPr>
              <a:t>correlate ROB entry &amp; destination register</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000" b="1" dirty="0">
                <a:solidFill>
                  <a:srgbClr val="00B0F0"/>
                </a:solidFill>
              </a:rPr>
              <a:t>b</a:t>
            </a:r>
            <a:r>
              <a:rPr kumimoji="0" lang="en-US" altLang="zh-CN" sz="20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oth</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rd1&amp;rt1 are load </a:t>
            </a:r>
            <a:r>
              <a:rPr kumimoji="0" lang="en-US" altLang="zh-CN" sz="2000" b="1" i="0" u="none" strike="noStrike" kern="1200" cap="none" spc="0" normalizeH="0" baseline="0" noProof="0" dirty="0" err="1">
                <a:ln>
                  <a:noFill/>
                </a:ln>
                <a:solidFill>
                  <a:srgbClr val="00B0F0"/>
                </a:solidFill>
                <a:effectLst/>
                <a:uLnTx/>
                <a:uFillTx/>
                <a:latin typeface="Verdana" panose="020B0604030504040204" pitchFamily="34" charset="0"/>
                <a:ea typeface="宋体" panose="02010600030101010101" pitchFamily="2" charset="-122"/>
                <a:cs typeface="+mn-cs"/>
              </a:rPr>
              <a:t>dest</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 reg (redundant)</a:t>
            </a: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2" name="Rectangle 4"/>
          <p:cNvSpPr>
            <a:spLocks noChangeArrowheads="1"/>
          </p:cNvSpPr>
          <p:nvPr/>
        </p:nvSpPr>
        <p:spPr bwMode="auto">
          <a:xfrm>
            <a:off x="0" y="2716437"/>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lang="en-US" altLang="zh-CN" sz="2000" b="1" dirty="0">
                <a:solidFill>
                  <a:srgbClr val="00B0F0"/>
                </a:solidFill>
              </a:rPr>
              <a:t>(rd1 from assumption, rt1 from instruction encoding)</a:t>
            </a:r>
            <a:endParaRPr lang="en-US" altLang="zh-CN" sz="2000" b="1" dirty="0">
              <a:solidFill>
                <a:srgbClr val="00B0F0"/>
              </a:solidFill>
            </a:endParaRPr>
          </a:p>
          <a:p>
            <a:pPr marL="0" marR="0" lvl="0" indent="0"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4" name="TextBox 13"/>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3" name="Rectangle 12"/>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Instruction Per Cycle</a:t>
            </a:r>
            <a:br>
              <a:rPr lang="en-US" altLang="zh-CN" dirty="0"/>
            </a:br>
            <a:endParaRPr lang="en-US" altLang="zh-CN" dirty="0"/>
          </a:p>
        </p:txBody>
      </p:sp>
      <p:sp>
        <p:nvSpPr>
          <p:cNvPr id="3" name="Line 3"/>
          <p:cNvSpPr>
            <a:spLocks noChangeShapeType="1"/>
          </p:cNvSpPr>
          <p:nvPr/>
        </p:nvSpPr>
        <p:spPr bwMode="auto">
          <a:xfrm>
            <a:off x="6858000" y="2438400"/>
            <a:ext cx="0" cy="533400"/>
          </a:xfrm>
          <a:prstGeom prst="line">
            <a:avLst/>
          </a:prstGeom>
          <a:noFill/>
          <a:ln w="76200">
            <a:solidFill>
              <a:srgbClr val="00FF00"/>
            </a:solidFill>
            <a:round/>
            <a:headEnd type="triangle" w="med" len="med"/>
            <a:tailEnd type="non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11" name="Rectangle 4"/>
          <p:cNvSpPr>
            <a:spLocks noChangeArrowheads="1"/>
          </p:cNvSpPr>
          <p:nvPr/>
        </p:nvSpPr>
        <p:spPr bwMode="auto">
          <a:xfrm>
            <a:off x="0" y="2108662"/>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spcBef>
                <a:spcPct val="0"/>
              </a:spcBef>
              <a:buNone/>
              <a:defRPr/>
            </a:pPr>
            <a:r>
              <a:rPr lang="en-US" altLang="zh-CN" sz="2000" b="1" dirty="0">
                <a:solidFill>
                  <a:srgbClr val="00B0F0"/>
                </a:solidFill>
              </a:rPr>
              <a:t>wait for rs2</a:t>
            </a:r>
            <a:endParaRPr lang="en-US" altLang="zh-CN" sz="2000" b="1" dirty="0">
              <a:solidFill>
                <a:srgbClr val="00B0F0"/>
              </a:solidFill>
            </a:endParaRPr>
          </a:p>
          <a:p>
            <a:pPr lvl="0">
              <a:spcBef>
                <a:spcPct val="0"/>
              </a:spcBef>
              <a:buNone/>
              <a:defRPr/>
            </a:pPr>
            <a:endParaRPr lang="en-US" altLang="zh-CN" sz="2000" b="1" dirty="0">
              <a:solidFill>
                <a:srgbClr val="00B0F0"/>
              </a:solidFill>
            </a:endParaRPr>
          </a:p>
        </p:txBody>
      </p:sp>
      <p:sp>
        <p:nvSpPr>
          <p:cNvPr id="12" name="Rectangle 4"/>
          <p:cNvSpPr>
            <a:spLocks noChangeArrowheads="1"/>
          </p:cNvSpPr>
          <p:nvPr/>
        </p:nvSpPr>
        <p:spPr bwMode="auto">
          <a:xfrm>
            <a:off x="0" y="2716437"/>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endParaRPr lang="en-US" altLang="zh-CN" sz="2000" b="1" dirty="0">
              <a:solidFill>
                <a:srgbClr val="00B0F0"/>
              </a:solidFill>
            </a:endParaRPr>
          </a:p>
          <a:p>
            <a:pPr marL="0" marR="0" lvl="0" indent="0"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9" name="AutoShape 5"/>
          <p:cNvSpPr>
            <a:spLocks noChangeArrowheads="1"/>
          </p:cNvSpPr>
          <p:nvPr/>
        </p:nvSpPr>
        <p:spPr bwMode="auto">
          <a:xfrm>
            <a:off x="2592000" y="2146200"/>
            <a:ext cx="4540888" cy="21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4" name="TextBox 13"/>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5" name="TextBox 14"/>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3" name="Rectangle 12"/>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p:cNvSpPr>
            <a:spLocks noChangeArrowheads="1"/>
          </p:cNvSpPr>
          <p:nvPr/>
        </p:nvSpPr>
        <p:spPr bwMode="auto">
          <a:xfrm>
            <a:off x="0" y="5486400"/>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spcBef>
                <a:spcPct val="0"/>
              </a:spcBef>
              <a:buNone/>
              <a:defRPr/>
            </a:pPr>
            <a:r>
              <a:rPr lang="en-US" altLang="zh-CN" sz="1600" b="1" dirty="0">
                <a:solidFill>
                  <a:schemeClr val="bg1"/>
                </a:solidFill>
              </a:rPr>
              <a:t>wait for rs2</a:t>
            </a:r>
            <a:endParaRPr lang="en-US" altLang="zh-CN" sz="1600" b="1" dirty="0">
              <a:solidFill>
                <a:schemeClr val="bg1"/>
              </a:solidFill>
            </a:endParaRPr>
          </a:p>
          <a:p>
            <a:pPr lvl="0">
              <a:spcBef>
                <a:spcPct val="0"/>
              </a:spcBef>
              <a:buNone/>
              <a:defRPr/>
            </a:pPr>
            <a:r>
              <a:rPr lang="en-US" altLang="zh-CN" sz="1600" b="1" dirty="0">
                <a:solidFill>
                  <a:schemeClr val="bg1"/>
                </a:solidFill>
              </a:rPr>
              <a:t>both rd1&amp;rt1 are load </a:t>
            </a:r>
            <a:r>
              <a:rPr lang="en-US" altLang="zh-CN" sz="1600" b="1" dirty="0" err="1">
                <a:solidFill>
                  <a:schemeClr val="bg1"/>
                </a:solidFill>
              </a:rPr>
              <a:t>dest</a:t>
            </a:r>
            <a:r>
              <a:rPr lang="en-US" altLang="zh-CN" sz="1600" b="1" dirty="0">
                <a:solidFill>
                  <a:schemeClr val="bg1"/>
                </a:solidFill>
              </a:rPr>
              <a:t> reg (redundant)</a:t>
            </a:r>
            <a:endParaRPr lang="en-US" altLang="zh-CN" sz="1600" b="1" dirty="0">
              <a:solidFill>
                <a:schemeClr val="bg1"/>
              </a:solidFill>
            </a:endParaRPr>
          </a:p>
        </p:txBody>
      </p:sp>
      <p:sp>
        <p:nvSpPr>
          <p:cNvPr id="13" name="Rectangle 4"/>
          <p:cNvSpPr>
            <a:spLocks noChangeArrowheads="1"/>
          </p:cNvSpPr>
          <p:nvPr/>
        </p:nvSpPr>
        <p:spPr bwMode="auto">
          <a:xfrm>
            <a:off x="0" y="6094175"/>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lang="en-US" altLang="zh-CN" sz="1600" b="1" dirty="0">
                <a:solidFill>
                  <a:schemeClr val="bg1"/>
                </a:solidFill>
              </a:rPr>
              <a:t>(rd1 from assumption, rt1 from instruction encoding)</a:t>
            </a:r>
            <a:endParaRPr lang="en-US" altLang="zh-CN" sz="1600" b="1" dirty="0">
              <a:solidFill>
                <a:schemeClr val="bg1"/>
              </a:solidFill>
            </a:endParaRPr>
          </a:p>
          <a:p>
            <a:pPr marL="0" marR="0" lvl="0" indent="0" defTabSz="914400" rtl="0" eaLnBrk="1" fontAlgn="base" latinLnBrk="0" hangingPunct="1">
              <a:lnSpc>
                <a:spcPct val="100000"/>
              </a:lnSpc>
              <a:spcBef>
                <a:spcPct val="0"/>
              </a:spcBef>
              <a:spcAft>
                <a:spcPct val="0"/>
              </a:spcAft>
              <a:buClrTx/>
              <a:buSzTx/>
              <a:buFontTx/>
              <a:buNone/>
              <a:defRPr/>
            </a:pPr>
            <a:endParaRPr kumimoji="0" lang="en-US" altLang="zh-CN" sz="1600" b="1" i="0" u="none" strike="noStrike" kern="1200" cap="none" spc="0" normalizeH="0" baseline="0" noProof="0" dirty="0">
              <a:ln>
                <a:noFill/>
              </a:ln>
              <a:solidFill>
                <a:schemeClr val="bg1"/>
              </a:solidFill>
              <a:effectLst/>
              <a:uLnTx/>
              <a:uFillTx/>
            </a:endParaRPr>
          </a:p>
        </p:txBody>
      </p:sp>
      <p:pic>
        <p:nvPicPr>
          <p:cNvPr id="10" name="Picture 9"/>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11" name="Rectangle 4"/>
          <p:cNvSpPr>
            <a:spLocks noChangeArrowheads="1"/>
          </p:cNvSpPr>
          <p:nvPr/>
        </p:nvSpPr>
        <p:spPr bwMode="auto">
          <a:xfrm>
            <a:off x="0" y="5486400"/>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spcBef>
                <a:spcPct val="0"/>
              </a:spcBef>
              <a:buNone/>
              <a:defRPr/>
            </a:pPr>
            <a:r>
              <a:rPr lang="en-US" altLang="zh-CN" sz="2000" b="1" dirty="0">
                <a:solidFill>
                  <a:srgbClr val="00B0F0"/>
                </a:solidFill>
              </a:rPr>
              <a:t>get the other operand rt2 for FP instruction</a:t>
            </a:r>
            <a:endParaRPr lang="en-US" altLang="zh-CN" sz="2000" b="1" dirty="0">
              <a:solidFill>
                <a:srgbClr val="00B0F0"/>
              </a:solidFill>
            </a:endParaRPr>
          </a:p>
          <a:p>
            <a:pPr lvl="0">
              <a:spcBef>
                <a:spcPct val="0"/>
              </a:spcBef>
              <a:buNone/>
              <a:defRPr/>
            </a:pPr>
            <a:endParaRPr lang="en-US" altLang="zh-CN" sz="2000" b="1" dirty="0">
              <a:solidFill>
                <a:srgbClr val="00B0F0"/>
              </a:solidFill>
            </a:endParaRPr>
          </a:p>
        </p:txBody>
      </p:sp>
      <p:sp>
        <p:nvSpPr>
          <p:cNvPr id="7" name="AutoShape 5"/>
          <p:cNvSpPr>
            <a:spLocks noChangeArrowheads="1"/>
          </p:cNvSpPr>
          <p:nvPr/>
        </p:nvSpPr>
        <p:spPr bwMode="auto">
          <a:xfrm>
            <a:off x="2590800" y="3708000"/>
            <a:ext cx="4540888" cy="9144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TextBox 14"/>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6" name="TextBox 15"/>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2" name="Rectangle 11"/>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11" name="Rectangle 4"/>
          <p:cNvSpPr>
            <a:spLocks noChangeArrowheads="1"/>
          </p:cNvSpPr>
          <p:nvPr/>
        </p:nvSpPr>
        <p:spPr bwMode="auto">
          <a:xfrm>
            <a:off x="0" y="5486400"/>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spcBef>
                <a:spcPct val="0"/>
              </a:spcBef>
              <a:buNone/>
              <a:defRPr/>
            </a:pPr>
            <a:r>
              <a:rPr lang="en-US" altLang="zh-CN" sz="2000" b="1" dirty="0">
                <a:solidFill>
                  <a:srgbClr val="00B0F0"/>
                </a:solidFill>
              </a:rPr>
              <a:t>correlate destination register &amp; ROB entry</a:t>
            </a:r>
            <a:endParaRPr lang="en-US" altLang="zh-CN" sz="2000" b="1" dirty="0">
              <a:solidFill>
                <a:srgbClr val="00B0F0"/>
              </a:solidFill>
            </a:endParaRPr>
          </a:p>
          <a:p>
            <a:pPr lvl="0">
              <a:spcBef>
                <a:spcPct val="0"/>
              </a:spcBef>
              <a:buNone/>
              <a:defRPr/>
            </a:pPr>
            <a:endParaRPr lang="en-US" altLang="zh-CN" sz="2000" b="1" dirty="0">
              <a:solidFill>
                <a:srgbClr val="00B0F0"/>
              </a:solidFill>
            </a:endParaRPr>
          </a:p>
        </p:txBody>
      </p:sp>
      <p:sp>
        <p:nvSpPr>
          <p:cNvPr id="7" name="AutoShape 5"/>
          <p:cNvSpPr>
            <a:spLocks noChangeArrowheads="1"/>
          </p:cNvSpPr>
          <p:nvPr/>
        </p:nvSpPr>
        <p:spPr bwMode="auto">
          <a:xfrm>
            <a:off x="2590800" y="4572000"/>
            <a:ext cx="4540888" cy="5334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6" name="TextBox 15"/>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7" name="TextBox 16"/>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8" name="Rectangle 7"/>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11" name="Rectangle 4"/>
          <p:cNvSpPr>
            <a:spLocks noChangeArrowheads="1"/>
          </p:cNvSpPr>
          <p:nvPr/>
        </p:nvSpPr>
        <p:spPr bwMode="auto">
          <a:xfrm>
            <a:off x="0" y="5486400"/>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spcBef>
                <a:spcPct val="0"/>
              </a:spcBef>
              <a:buNone/>
              <a:defRPr/>
            </a:pPr>
            <a:r>
              <a:rPr lang="en-US" altLang="zh-CN" sz="2000" b="1" dirty="0">
                <a:solidFill>
                  <a:srgbClr val="00B0F0"/>
                </a:solidFill>
              </a:rPr>
              <a:t>correlate reservation station &amp; ROB entry</a:t>
            </a:r>
            <a:endParaRPr lang="en-US" altLang="zh-CN" sz="2000" b="1" dirty="0">
              <a:solidFill>
                <a:srgbClr val="00B0F0"/>
              </a:solidFill>
            </a:endParaRPr>
          </a:p>
          <a:p>
            <a:pPr lvl="0">
              <a:spcBef>
                <a:spcPct val="0"/>
              </a:spcBef>
              <a:buNone/>
              <a:defRPr/>
            </a:pPr>
            <a:endParaRPr lang="en-US" altLang="zh-CN" sz="2000" b="1" dirty="0">
              <a:solidFill>
                <a:srgbClr val="00B0F0"/>
              </a:solidFill>
            </a:endParaRPr>
          </a:p>
        </p:txBody>
      </p:sp>
      <p:sp>
        <p:nvSpPr>
          <p:cNvPr id="6" name="AutoShape 5"/>
          <p:cNvSpPr>
            <a:spLocks noChangeArrowheads="1"/>
          </p:cNvSpPr>
          <p:nvPr/>
        </p:nvSpPr>
        <p:spPr bwMode="auto">
          <a:xfrm>
            <a:off x="2592000" y="5256000"/>
            <a:ext cx="4540888" cy="21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TextBox 8"/>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2" name="TextBox 11"/>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8" name="Rectangle 7"/>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11" name="Rectangle 4"/>
          <p:cNvSpPr>
            <a:spLocks noChangeArrowheads="1"/>
          </p:cNvSpPr>
          <p:nvPr/>
        </p:nvSpPr>
        <p:spPr bwMode="auto">
          <a:xfrm>
            <a:off x="0" y="5486400"/>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spcBef>
                <a:spcPct val="0"/>
              </a:spcBef>
              <a:buNone/>
              <a:defRPr/>
            </a:pPr>
            <a:r>
              <a:rPr lang="en-US" altLang="zh-CN" sz="2000" b="1" dirty="0">
                <a:solidFill>
                  <a:srgbClr val="00B0F0"/>
                </a:solidFill>
              </a:rPr>
              <a:t>correlate ROB entry &amp; destination register</a:t>
            </a:r>
            <a:endParaRPr lang="en-US" altLang="zh-CN" sz="2000" b="1" dirty="0">
              <a:solidFill>
                <a:srgbClr val="00B0F0"/>
              </a:solidFill>
            </a:endParaRPr>
          </a:p>
          <a:p>
            <a:pPr lvl="0">
              <a:spcBef>
                <a:spcPct val="0"/>
              </a:spcBef>
              <a:buNone/>
              <a:defRPr/>
            </a:pPr>
            <a:endParaRPr lang="en-US" altLang="zh-CN" sz="2000" b="1" dirty="0">
              <a:solidFill>
                <a:srgbClr val="00B0F0"/>
              </a:solidFill>
            </a:endParaRPr>
          </a:p>
        </p:txBody>
      </p:sp>
      <p:sp>
        <p:nvSpPr>
          <p:cNvPr id="6" name="AutoShape 5"/>
          <p:cNvSpPr>
            <a:spLocks noChangeArrowheads="1"/>
          </p:cNvSpPr>
          <p:nvPr/>
        </p:nvSpPr>
        <p:spPr bwMode="auto">
          <a:xfrm>
            <a:off x="2592000" y="5410200"/>
            <a:ext cx="4540888" cy="3684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TextBox 8"/>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2" name="TextBox 11"/>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8" name="Rectangle 7"/>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1"/>
          <a:stretch>
            <a:fillRect/>
          </a:stretch>
        </p:blipFill>
        <p:spPr>
          <a:xfrm>
            <a:off x="2650303" y="0"/>
            <a:ext cx="6493697" cy="6858000"/>
          </a:xfrm>
          <a:prstGeom prst="rect">
            <a:avLst/>
          </a:prstGeom>
        </p:spPr>
      </p:pic>
      <p:sp>
        <p:nvSpPr>
          <p:cNvPr id="4" name="Rectangle 2"/>
          <p:cNvSpPr txBox="1">
            <a:spLocks noChangeArrowheads="1"/>
          </p:cNvSpPr>
          <p:nvPr/>
        </p:nvSpPr>
        <p:spPr bwMode="auto">
          <a:xfrm>
            <a:off x="0" y="2340000"/>
            <a:ext cx="77724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sz="1000" kern="0" dirty="0">
                <a:solidFill>
                  <a:schemeClr val="bg1"/>
                </a:solidFill>
              </a:rPr>
              <a:t>dynamic scheduling</a:t>
            </a:r>
            <a:br>
              <a:rPr lang="en-US" altLang="zh-CN" sz="1000" kern="0" dirty="0">
                <a:solidFill>
                  <a:schemeClr val="bg1"/>
                </a:solidFill>
              </a:rPr>
            </a:br>
            <a:r>
              <a:rPr lang="en-US" altLang="zh-CN" sz="1000" kern="0" dirty="0">
                <a:solidFill>
                  <a:schemeClr val="bg1"/>
                </a:solidFill>
              </a:rPr>
              <a:t>multiple issue</a:t>
            </a:r>
            <a:br>
              <a:rPr lang="en-US" altLang="zh-CN" sz="1000" kern="0" dirty="0">
                <a:solidFill>
                  <a:schemeClr val="bg1"/>
                </a:solidFill>
              </a:rPr>
            </a:br>
            <a:r>
              <a:rPr lang="en-US" altLang="zh-CN" sz="1000" kern="0" dirty="0">
                <a:solidFill>
                  <a:schemeClr val="bg1"/>
                </a:solidFill>
              </a:rPr>
              <a:t>speculation</a:t>
            </a:r>
            <a:br>
              <a:rPr lang="en-US" altLang="zh-CN" kern="0" dirty="0">
                <a:solidFill>
                  <a:schemeClr val="bg1"/>
                </a:solidFill>
              </a:rPr>
            </a:br>
            <a:endParaRPr lang="en-US" altLang="zh-CN" kern="0" dirty="0">
              <a:solidFill>
                <a:schemeClr val="bg1"/>
              </a:solidFill>
            </a:endParaRPr>
          </a:p>
        </p:txBody>
      </p:sp>
      <p:sp>
        <p:nvSpPr>
          <p:cNvPr id="11" name="Rectangle 4"/>
          <p:cNvSpPr>
            <a:spLocks noChangeArrowheads="1"/>
          </p:cNvSpPr>
          <p:nvPr/>
        </p:nvSpPr>
        <p:spPr bwMode="auto">
          <a:xfrm>
            <a:off x="0" y="2362200"/>
            <a:ext cx="9144000" cy="1169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spcBef>
                <a:spcPct val="0"/>
              </a:spcBef>
              <a:buNone/>
              <a:defRPr/>
            </a:pPr>
            <a:r>
              <a:rPr lang="en-US" altLang="zh-CN" sz="2000" b="1" dirty="0">
                <a:solidFill>
                  <a:schemeClr val="bg1"/>
                </a:solidFill>
              </a:rPr>
              <a:t>correlate ROB entry &amp; destination register</a:t>
            </a:r>
            <a:endParaRPr lang="en-US" altLang="zh-CN" sz="2000" b="1" dirty="0">
              <a:solidFill>
                <a:schemeClr val="bg1"/>
              </a:solidFill>
            </a:endParaRPr>
          </a:p>
          <a:p>
            <a:pPr lvl="0">
              <a:spcBef>
                <a:spcPct val="0"/>
              </a:spcBef>
              <a:buNone/>
              <a:defRPr/>
            </a:pPr>
            <a:endParaRPr lang="en-US" altLang="zh-CN" sz="2000" b="1" dirty="0">
              <a:solidFill>
                <a:schemeClr val="bg1"/>
              </a:solidFill>
            </a:endParaRPr>
          </a:p>
        </p:txBody>
      </p:sp>
      <p:sp>
        <p:nvSpPr>
          <p:cNvPr id="6" name="AutoShape 5"/>
          <p:cNvSpPr>
            <a:spLocks noChangeArrowheads="1"/>
          </p:cNvSpPr>
          <p:nvPr/>
        </p:nvSpPr>
        <p:spPr bwMode="auto">
          <a:xfrm>
            <a:off x="31112" y="2762881"/>
            <a:ext cx="4540888" cy="368400"/>
          </a:xfrm>
          <a:prstGeom prst="roundRect">
            <a:avLst>
              <a:gd name="adj" fmla="val 16667"/>
            </a:avLst>
          </a:prstGeom>
          <a:noFill/>
          <a:ln w="57150">
            <a:solidFill>
              <a:schemeClr val="bg1"/>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TextBox 8"/>
          <p:cNvSpPr txBox="1"/>
          <p:nvPr/>
        </p:nvSpPr>
        <p:spPr>
          <a:xfrm>
            <a:off x="2650303" y="1670352"/>
            <a:ext cx="406956" cy="144000"/>
          </a:xfrm>
          <a:prstGeom prst="rect">
            <a:avLst/>
          </a:prstGeom>
          <a:solidFill>
            <a:schemeClr val="bg1"/>
          </a:solidFill>
        </p:spPr>
        <p:txBody>
          <a:bodyPr wrap="square" rtlCol="0">
            <a:spAutoFit/>
          </a:bodyPr>
          <a:lstStyle/>
          <a:p>
            <a:pPr algn="r"/>
            <a:endPar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12" name="TextBox 11"/>
          <p:cNvSpPr txBox="1"/>
          <p:nvPr/>
        </p:nvSpPr>
        <p:spPr>
          <a:xfrm>
            <a:off x="2362200" y="1569345"/>
            <a:ext cx="811331" cy="338554"/>
          </a:xfrm>
          <a:prstGeom prst="rect">
            <a:avLst/>
          </a:prstGeom>
          <a:noFill/>
        </p:spPr>
        <p:txBody>
          <a:bodyPr wrap="square" rtlCol="0">
            <a:spAutoFit/>
          </a:bodyPr>
          <a:lstStyle/>
          <a:p>
            <a:pPr algn="r"/>
            <a:r>
              <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RS[x1]</a:t>
            </a:r>
            <a:endParaRPr lang="en-US" sz="1600"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8" name="Content Placeholder 2"/>
          <p:cNvSpPr txBox="1"/>
          <p:nvPr/>
        </p:nvSpPr>
        <p:spPr bwMode="auto">
          <a:xfrm>
            <a:off x="0" y="2438400"/>
            <a:ext cx="9296400" cy="1905000"/>
          </a:xfrm>
          <a:prstGeom prst="rect">
            <a:avLst/>
          </a:prstGeom>
          <a:solidFill>
            <a:schemeClr val="bg1">
              <a:alpha val="75000"/>
            </a:schemeClr>
          </a:solid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endParaRPr lang="en-US" altLang="zh-CN" sz="900" kern="0" dirty="0">
              <a:solidFill>
                <a:srgbClr val="00B0F0"/>
              </a:solidFill>
            </a:endParaRPr>
          </a:p>
          <a:p>
            <a:pPr eaLnBrk="1" hangingPunct="1">
              <a:buFontTx/>
              <a:buNone/>
              <a:defRPr/>
            </a:pPr>
            <a:r>
              <a:rPr lang="en-US" altLang="zh-CN" kern="0" dirty="0">
                <a:solidFill>
                  <a:srgbClr val="00B0F0"/>
                </a:solidFill>
              </a:rPr>
              <a:t>issue two instructions in a single clock cycle</a:t>
            </a:r>
            <a:endParaRPr lang="en-US" altLang="zh-CN" kern="0" dirty="0">
              <a:solidFill>
                <a:srgbClr val="00B0F0"/>
              </a:solidFill>
            </a:endParaRPr>
          </a:p>
          <a:p>
            <a:pPr eaLnBrk="1" hangingPunct="1">
              <a:buFontTx/>
              <a:buNone/>
              <a:defRPr/>
            </a:pPr>
            <a:r>
              <a:rPr lang="en-US" altLang="zh-CN" kern="0" dirty="0">
                <a:solidFill>
                  <a:srgbClr val="00B0F0"/>
                </a:solidFill>
              </a:rPr>
              <a:t>load + FP instruction dependent on load</a:t>
            </a:r>
            <a:endParaRPr lang="en-US" altLang="zh-CN" kern="0" dirty="0">
              <a:solidFill>
                <a:srgbClr val="00B0F0"/>
              </a:solidFill>
            </a:endParaRPr>
          </a:p>
        </p:txBody>
      </p:sp>
      <p:sp>
        <p:nvSpPr>
          <p:cNvPr id="13" name="Title 1"/>
          <p:cNvSpPr txBox="1"/>
          <p:nvPr/>
        </p:nvSpPr>
        <p:spPr bwMode="auto">
          <a:xfrm>
            <a:off x="0" y="23400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kern="0" dirty="0" err="1">
                <a:solidFill>
                  <a:srgbClr val="00B0F0"/>
                </a:solidFill>
              </a:rPr>
              <a:t>Tomasulo</a:t>
            </a:r>
            <a:r>
              <a:rPr lang="en-US" kern="0" dirty="0">
                <a:solidFill>
                  <a:srgbClr val="00B0F0"/>
                </a:solidFill>
              </a:rPr>
              <a:t> Extension</a:t>
            </a:r>
            <a:endParaRPr lang="en-US" kern="0" dirty="0">
              <a:solidFill>
                <a:srgbClr val="00B0F0"/>
              </a:solidFill>
            </a:endParaRPr>
          </a:p>
        </p:txBody>
      </p:sp>
      <p:sp>
        <p:nvSpPr>
          <p:cNvPr id="14" name="Rectangle 13"/>
          <p:cNvSpPr/>
          <p:nvPr/>
        </p:nvSpPr>
        <p:spPr>
          <a:xfrm>
            <a:off x="4588464" y="947666"/>
            <a:ext cx="293670" cy="369332"/>
          </a:xfrm>
          <a:prstGeom prst="rect">
            <a:avLst/>
          </a:prstGeom>
        </p:spPr>
        <p:txBody>
          <a:bodyPr wrap="none">
            <a:spAutoFit/>
          </a:bodyPr>
          <a:lstStyle/>
          <a:p>
            <a:r>
              <a:rPr lang="en-US" dirty="0">
                <a:solidFill>
                  <a:schemeClr val="tx1">
                    <a:lumMod val="75000"/>
                    <a:lumOff val="25000"/>
                  </a:schemeClr>
                </a:solidFill>
                <a:latin typeface="Apple Symbols" panose="02000000000000000000" pitchFamily="2" charset="-79"/>
                <a:ea typeface="Apple Symbols" panose="02000000000000000000" pitchFamily="2" charset="-79"/>
                <a:cs typeface="Apple Symbols" panose="02000000000000000000" pitchFamily="2" charset="-79"/>
              </a:rPr>
              <a:t>1</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a:t>
            </a:r>
            <a:endParaRPr lang="en-US" dirty="0"/>
          </a:p>
        </p:txBody>
      </p:sp>
      <p:sp>
        <p:nvSpPr>
          <p:cNvPr id="4" name="Content Placeholder 2"/>
          <p:cNvSpPr>
            <a:spLocks noGrp="1"/>
          </p:cNvSpPr>
          <p:nvPr>
            <p:ph idx="1"/>
          </p:nvPr>
        </p:nvSpPr>
        <p:spPr>
          <a:xfrm>
            <a:off x="457200" y="1600200"/>
            <a:ext cx="8686800" cy="4525963"/>
          </a:xfrm>
        </p:spPr>
        <p:txBody>
          <a:bodyPr/>
          <a:lstStyle/>
          <a:p>
            <a:pPr>
              <a:defRPr/>
            </a:pPr>
            <a:r>
              <a:rPr lang="en-US" altLang="zh-CN" dirty="0"/>
              <a:t>Example code sequence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US" dirty="0"/>
              <a:t>Increment each element of an int array</a:t>
            </a:r>
            <a:endParaRPr lang="en-US" altLang="en-US" dirty="0"/>
          </a:p>
          <a:p>
            <a:pPr>
              <a:defRPr/>
            </a:pPr>
            <a:r>
              <a:rPr lang="en-US" altLang="zh-CN" dirty="0"/>
              <a:t>x1: initialized as address of 1</a:t>
            </a:r>
            <a:r>
              <a:rPr lang="en-US" altLang="zh-CN" baseline="30000" dirty="0"/>
              <a:t>st</a:t>
            </a:r>
            <a:r>
              <a:rPr lang="en-US" altLang="zh-CN" dirty="0"/>
              <a:t> element</a:t>
            </a:r>
            <a:endParaRPr lang="en-US" altLang="zh-CN" dirty="0"/>
          </a:p>
          <a:p>
            <a:pPr>
              <a:defRPr/>
            </a:pPr>
            <a:r>
              <a:rPr lang="en-US" altLang="zh-CN" dirty="0"/>
              <a:t>x3: initialized as last.addr+8   </a:t>
            </a:r>
            <a:endParaRPr lang="en-US" dirty="0"/>
          </a:p>
        </p:txBody>
      </p:sp>
      <p:sp>
        <p:nvSpPr>
          <p:cNvPr id="5" name="Content Placeholder 2"/>
          <p:cNvSpPr txBox="1"/>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ld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r>
              <a:rPr lang="en-US" altLang="zh-CN" kern="0" dirty="0"/>
              <a:t>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6" name="Content Placeholder 2"/>
          <p:cNvSpPr txBox="1"/>
          <p:nvPr/>
        </p:nvSpPr>
        <p:spPr bwMode="auto">
          <a:xfrm>
            <a:off x="3429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x2, x2, 1 </a:t>
            </a: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x1, x1, 8 </a:t>
            </a:r>
            <a:endParaRPr lang="en-US" altLang="zh-CN" kern="0" dirty="0"/>
          </a:p>
          <a:p>
            <a:pPr eaLnBrk="1" hangingPunct="1">
              <a:buFontTx/>
              <a:buNone/>
              <a:defRPr/>
            </a:pPr>
            <a:r>
              <a:rPr lang="en-US" altLang="zh-CN" kern="0" dirty="0"/>
              <a:t>x1, x3, Loop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a:t>
            </a:r>
            <a:endParaRPr lang="en-US" dirty="0"/>
          </a:p>
        </p:txBody>
      </p:sp>
      <p:sp>
        <p:nvSpPr>
          <p:cNvPr id="4" name="Content Placeholder 2"/>
          <p:cNvSpPr>
            <a:spLocks noGrp="1"/>
          </p:cNvSpPr>
          <p:nvPr>
            <p:ph idx="1"/>
          </p:nvPr>
        </p:nvSpPr>
        <p:spPr>
          <a:xfrm>
            <a:off x="457200" y="1600200"/>
            <a:ext cx="8686800" cy="4525963"/>
          </a:xfrm>
        </p:spPr>
        <p:txBody>
          <a:bodyPr/>
          <a:lstStyle/>
          <a:p>
            <a:pPr>
              <a:defRPr/>
            </a:pPr>
            <a:r>
              <a:rPr lang="en-US" altLang="zh-CN" dirty="0"/>
              <a:t>Example code sequence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US" dirty="0"/>
              <a:t>Increment each element of an int array</a:t>
            </a:r>
            <a:endParaRPr lang="en-US" altLang="en-US" dirty="0"/>
          </a:p>
          <a:p>
            <a:pPr>
              <a:defRPr/>
            </a:pPr>
            <a:r>
              <a:rPr lang="en-US" altLang="zh-CN" dirty="0"/>
              <a:t>x1: initialized as address of 1</a:t>
            </a:r>
            <a:r>
              <a:rPr lang="en-US" altLang="zh-CN" baseline="30000" dirty="0"/>
              <a:t>st</a:t>
            </a:r>
            <a:r>
              <a:rPr lang="en-US" altLang="zh-CN" dirty="0"/>
              <a:t> element</a:t>
            </a:r>
            <a:endParaRPr lang="en-US" altLang="zh-CN" dirty="0"/>
          </a:p>
          <a:p>
            <a:pPr>
              <a:defRPr/>
            </a:pPr>
            <a:r>
              <a:rPr lang="en-US" altLang="zh-CN" dirty="0"/>
              <a:t>x3: initialized as last.addr+8     </a:t>
            </a:r>
            <a:endParaRPr lang="en-US" dirty="0"/>
          </a:p>
        </p:txBody>
      </p:sp>
      <p:sp>
        <p:nvSpPr>
          <p:cNvPr id="5" name="Content Placeholder 2"/>
          <p:cNvSpPr txBox="1"/>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ld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r>
              <a:rPr lang="en-US" altLang="zh-CN" kern="0" dirty="0"/>
              <a:t>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6" name="Content Placeholder 2"/>
          <p:cNvSpPr txBox="1"/>
          <p:nvPr/>
        </p:nvSpPr>
        <p:spPr bwMode="auto">
          <a:xfrm>
            <a:off x="3429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x2, x2, 1 </a:t>
            </a: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x1, x1, 8 </a:t>
            </a:r>
            <a:endParaRPr lang="en-US" altLang="zh-CN" kern="0" dirty="0"/>
          </a:p>
          <a:p>
            <a:pPr eaLnBrk="1" hangingPunct="1">
              <a:buFontTx/>
              <a:buNone/>
              <a:defRPr/>
            </a:pPr>
            <a:r>
              <a:rPr lang="en-US" altLang="zh-CN" kern="0" dirty="0">
                <a:solidFill>
                  <a:srgbClr val="00B0F0"/>
                </a:solidFill>
              </a:rPr>
              <a:t>x1</a:t>
            </a:r>
            <a:r>
              <a:rPr lang="en-US" altLang="zh-CN" kern="0" dirty="0"/>
              <a:t>, x3, Loop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a:t>
            </a:r>
            <a:endParaRPr lang="en-US" dirty="0"/>
          </a:p>
        </p:txBody>
      </p:sp>
      <p:sp>
        <p:nvSpPr>
          <p:cNvPr id="4" name="Content Placeholder 2"/>
          <p:cNvSpPr>
            <a:spLocks noGrp="1"/>
          </p:cNvSpPr>
          <p:nvPr>
            <p:ph idx="1"/>
          </p:nvPr>
        </p:nvSpPr>
        <p:spPr>
          <a:xfrm>
            <a:off x="457200" y="1600200"/>
            <a:ext cx="8686800" cy="4525963"/>
          </a:xfrm>
        </p:spPr>
        <p:txBody>
          <a:bodyPr/>
          <a:lstStyle/>
          <a:p>
            <a:pPr>
              <a:defRPr/>
            </a:pPr>
            <a:r>
              <a:rPr lang="en-US" altLang="zh-CN" dirty="0"/>
              <a:t>Example code sequence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US" dirty="0"/>
              <a:t>Increment each element of an int array</a:t>
            </a:r>
            <a:endParaRPr lang="en-US" altLang="en-US" dirty="0"/>
          </a:p>
          <a:p>
            <a:pPr>
              <a:defRPr/>
            </a:pPr>
            <a:r>
              <a:rPr lang="en-US" altLang="zh-CN" dirty="0">
                <a:solidFill>
                  <a:srgbClr val="00B0F0"/>
                </a:solidFill>
              </a:rPr>
              <a:t>However, x2 is used in textbook</a:t>
            </a:r>
            <a:r>
              <a:rPr lang="zh-CN" altLang="en-US" dirty="0">
                <a:solidFill>
                  <a:srgbClr val="00B0F0"/>
                </a:solidFill>
              </a:rPr>
              <a:t>🤔</a:t>
            </a:r>
            <a:endParaRPr lang="en-US" altLang="zh-CN" dirty="0">
              <a:solidFill>
                <a:srgbClr val="00B0F0"/>
              </a:solidFill>
            </a:endParaRPr>
          </a:p>
          <a:p>
            <a:pPr eaLnBrk="1" hangingPunct="1">
              <a:buFontTx/>
              <a:buNone/>
              <a:defRPr/>
            </a:pPr>
            <a:endParaRPr lang="en-US" dirty="0"/>
          </a:p>
        </p:txBody>
      </p:sp>
      <p:sp>
        <p:nvSpPr>
          <p:cNvPr id="5" name="Content Placeholder 2"/>
          <p:cNvSpPr txBox="1"/>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ld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r>
              <a:rPr lang="en-US" altLang="zh-CN" kern="0" dirty="0"/>
              <a:t>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6" name="Content Placeholder 2"/>
          <p:cNvSpPr txBox="1"/>
          <p:nvPr/>
        </p:nvSpPr>
        <p:spPr bwMode="auto">
          <a:xfrm>
            <a:off x="3429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x2, x2, 1 </a:t>
            </a: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x1, x1, 8 </a:t>
            </a:r>
            <a:endParaRPr lang="en-US" altLang="zh-CN" kern="0" dirty="0"/>
          </a:p>
          <a:p>
            <a:pPr eaLnBrk="1" hangingPunct="1">
              <a:buFontTx/>
              <a:buNone/>
              <a:defRPr/>
            </a:pPr>
            <a:r>
              <a:rPr lang="en-US" altLang="zh-CN" kern="0" dirty="0">
                <a:solidFill>
                  <a:srgbClr val="00B0F0"/>
                </a:solidFill>
              </a:rPr>
              <a:t>x2</a:t>
            </a:r>
            <a:r>
              <a:rPr lang="en-US" altLang="zh-CN" kern="0" dirty="0"/>
              <a:t>, x3, Loop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a:t>
            </a:r>
            <a:endParaRPr lang="en-US" dirty="0"/>
          </a:p>
        </p:txBody>
      </p:sp>
      <p:sp>
        <p:nvSpPr>
          <p:cNvPr id="4" name="Content Placeholder 2"/>
          <p:cNvSpPr>
            <a:spLocks noGrp="1"/>
          </p:cNvSpPr>
          <p:nvPr>
            <p:ph idx="1"/>
          </p:nvPr>
        </p:nvSpPr>
        <p:spPr>
          <a:xfrm>
            <a:off x="457200" y="1600200"/>
            <a:ext cx="8686800" cy="4525963"/>
          </a:xfrm>
        </p:spPr>
        <p:txBody>
          <a:bodyPr/>
          <a:lstStyle/>
          <a:p>
            <a:pPr>
              <a:defRPr/>
            </a:pPr>
            <a:r>
              <a:rPr lang="en-US" altLang="zh-CN" dirty="0"/>
              <a:t>Example code sequence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US" dirty="0"/>
              <a:t>Increment each element of an int array</a:t>
            </a:r>
            <a:endParaRPr lang="en-US" altLang="en-US" dirty="0"/>
          </a:p>
          <a:p>
            <a:pPr>
              <a:defRPr/>
            </a:pPr>
            <a:r>
              <a:rPr lang="en-US" altLang="zh-CN" dirty="0">
                <a:solidFill>
                  <a:srgbClr val="00B0F0"/>
                </a:solidFill>
              </a:rPr>
              <a:t>However, x2 is used in textbook</a:t>
            </a:r>
            <a:r>
              <a:rPr lang="zh-CN" altLang="en-US" dirty="0">
                <a:solidFill>
                  <a:srgbClr val="00B0F0"/>
                </a:solidFill>
              </a:rPr>
              <a:t>🤔</a:t>
            </a:r>
            <a:endParaRPr lang="en-US" altLang="zh-CN" dirty="0">
              <a:solidFill>
                <a:srgbClr val="00B0F0"/>
              </a:solidFill>
            </a:endParaRPr>
          </a:p>
          <a:p>
            <a:pPr>
              <a:defRPr/>
            </a:pPr>
            <a:r>
              <a:rPr lang="en-US" altLang="zh-CN" dirty="0">
                <a:solidFill>
                  <a:srgbClr val="00B0F0"/>
                </a:solidFill>
              </a:rPr>
              <a:t>x3: initialized as last.value+1     </a:t>
            </a:r>
            <a:endParaRPr lang="en-US" dirty="0"/>
          </a:p>
        </p:txBody>
      </p:sp>
      <p:sp>
        <p:nvSpPr>
          <p:cNvPr id="5" name="Content Placeholder 2"/>
          <p:cNvSpPr txBox="1"/>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ld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r>
              <a:rPr lang="en-US" altLang="zh-CN" kern="0" dirty="0"/>
              <a:t>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6" name="Content Placeholder 2"/>
          <p:cNvSpPr txBox="1"/>
          <p:nvPr/>
        </p:nvSpPr>
        <p:spPr bwMode="auto">
          <a:xfrm>
            <a:off x="3429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x2, x2, 1 </a:t>
            </a: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x1, x1, 8 </a:t>
            </a:r>
            <a:endParaRPr lang="en-US" altLang="zh-CN" kern="0" dirty="0"/>
          </a:p>
          <a:p>
            <a:pPr eaLnBrk="1" hangingPunct="1">
              <a:buFontTx/>
              <a:buNone/>
              <a:defRPr/>
            </a:pPr>
            <a:r>
              <a:rPr lang="en-US" altLang="zh-CN" kern="0" dirty="0">
                <a:solidFill>
                  <a:srgbClr val="00B0F0"/>
                </a:solidFill>
              </a:rPr>
              <a:t>x2</a:t>
            </a:r>
            <a:r>
              <a:rPr lang="en-US" altLang="zh-CN" kern="0" dirty="0"/>
              <a:t>, x3, Loop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1828800" y="2130425"/>
            <a:ext cx="7543800" cy="1908175"/>
          </a:xfrm>
        </p:spPr>
        <p:txBody>
          <a:bodyPr/>
          <a:lstStyle/>
          <a:p>
            <a:pPr algn="l" eaLnBrk="1" hangingPunct="1"/>
            <a:r>
              <a:rPr lang="en-US" altLang="zh-CN" sz="600" dirty="0">
                <a:solidFill>
                  <a:schemeClr val="bg1"/>
                </a:solidFill>
              </a:rPr>
              <a:t>Instruction Per Cycle</a:t>
            </a:r>
            <a:br>
              <a:rPr lang="en-US" altLang="zh-CN" dirty="0"/>
            </a:br>
            <a:endParaRPr lang="en-US" altLang="zh-CN" dirty="0"/>
          </a:p>
        </p:txBody>
      </p:sp>
      <p:sp>
        <p:nvSpPr>
          <p:cNvPr id="4" name="Rectangle 2"/>
          <p:cNvSpPr txBox="1">
            <a:spLocks noChangeArrowheads="1"/>
          </p:cNvSpPr>
          <p:nvPr/>
        </p:nvSpPr>
        <p:spPr bwMode="auto">
          <a:xfrm>
            <a:off x="0" y="2131200"/>
            <a:ext cx="93726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kern="0" dirty="0">
                <a:solidFill>
                  <a:schemeClr val="bg1"/>
                </a:solidFill>
              </a:rPr>
              <a:t>Ideal </a:t>
            </a:r>
            <a:r>
              <a:rPr lang="en-US" altLang="zh-CN" kern="0" dirty="0"/>
              <a:t>IPC </a:t>
            </a:r>
            <a:r>
              <a:rPr lang="en-US" altLang="zh-CN" kern="0" dirty="0">
                <a:solidFill>
                  <a:schemeClr val="bg1"/>
                </a:solidFill>
              </a:rPr>
              <a:t>&amp; 1 Data Path = 1</a:t>
            </a:r>
            <a:br>
              <a:rPr lang="en-US" altLang="zh-CN" kern="0" dirty="0">
                <a:solidFill>
                  <a:schemeClr val="bg1"/>
                </a:solidFill>
              </a:rPr>
            </a:br>
            <a:endParaRPr lang="en-US" altLang="zh-CN" kern="0" dirty="0">
              <a:solidFill>
                <a:schemeClr val="bg1"/>
              </a:solidFill>
            </a:endParaRPr>
          </a:p>
        </p:txBody>
      </p:sp>
      <p:sp>
        <p:nvSpPr>
          <p:cNvPr id="3" name="Line 3"/>
          <p:cNvSpPr>
            <a:spLocks noChangeShapeType="1"/>
          </p:cNvSpPr>
          <p:nvPr/>
        </p:nvSpPr>
        <p:spPr bwMode="auto">
          <a:xfrm>
            <a:off x="6858000" y="2438400"/>
            <a:ext cx="0" cy="533400"/>
          </a:xfrm>
          <a:prstGeom prst="line">
            <a:avLst/>
          </a:prstGeom>
          <a:noFill/>
          <a:ln w="76200">
            <a:solidFill>
              <a:srgbClr val="00FF00"/>
            </a:solidFill>
            <a:round/>
            <a:headEnd type="triangle" w="med" len="med"/>
            <a:tailEnd type="non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a:t>
            </a:r>
            <a:endParaRPr lang="en-US" dirty="0"/>
          </a:p>
        </p:txBody>
      </p:sp>
      <p:sp>
        <p:nvSpPr>
          <p:cNvPr id="4" name="Content Placeholder 2"/>
          <p:cNvSpPr>
            <a:spLocks noGrp="1"/>
          </p:cNvSpPr>
          <p:nvPr>
            <p:ph idx="1"/>
          </p:nvPr>
        </p:nvSpPr>
        <p:spPr>
          <a:xfrm>
            <a:off x="457200" y="1600200"/>
            <a:ext cx="8686800" cy="4525963"/>
          </a:xfrm>
        </p:spPr>
        <p:txBody>
          <a:bodyPr/>
          <a:lstStyle/>
          <a:p>
            <a:pPr>
              <a:defRPr/>
            </a:pPr>
            <a:r>
              <a:rPr lang="en-US" altLang="zh-CN" dirty="0"/>
              <a:t>Example code sequence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US" dirty="0"/>
              <a:t>Increment each element of an int array</a:t>
            </a:r>
            <a:endParaRPr lang="en-US" altLang="en-US" dirty="0"/>
          </a:p>
          <a:p>
            <a:pPr>
              <a:defRPr/>
            </a:pPr>
            <a:r>
              <a:rPr lang="en-US" altLang="zh-CN" dirty="0">
                <a:solidFill>
                  <a:srgbClr val="00B0F0"/>
                </a:solidFill>
              </a:rPr>
              <a:t>However, x2 is used in textbook</a:t>
            </a:r>
            <a:r>
              <a:rPr lang="zh-CN" altLang="en-US" dirty="0">
                <a:solidFill>
                  <a:srgbClr val="00B0F0"/>
                </a:solidFill>
              </a:rPr>
              <a:t>🤔</a:t>
            </a:r>
            <a:endParaRPr lang="en-US" altLang="zh-CN" dirty="0">
              <a:solidFill>
                <a:srgbClr val="00B0F0"/>
              </a:solidFill>
            </a:endParaRPr>
          </a:p>
          <a:p>
            <a:pPr>
              <a:defRPr/>
            </a:pPr>
            <a:r>
              <a:rPr lang="en-US" altLang="zh-CN" dirty="0">
                <a:solidFill>
                  <a:srgbClr val="FFC000"/>
                </a:solidFill>
              </a:rPr>
              <a:t>x3: initialized as last.value+1     </a:t>
            </a:r>
            <a:endParaRPr lang="en-US" dirty="0"/>
          </a:p>
        </p:txBody>
      </p:sp>
      <p:sp>
        <p:nvSpPr>
          <p:cNvPr id="5" name="Content Placeholder 2"/>
          <p:cNvSpPr txBox="1"/>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ld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r>
              <a:rPr lang="en-US" altLang="zh-CN" kern="0" dirty="0"/>
              <a:t>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6" name="Content Placeholder 2"/>
          <p:cNvSpPr txBox="1"/>
          <p:nvPr/>
        </p:nvSpPr>
        <p:spPr bwMode="auto">
          <a:xfrm>
            <a:off x="3429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x2, x2, 1 </a:t>
            </a: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x1, x1, 8 </a:t>
            </a:r>
            <a:endParaRPr lang="en-US" altLang="zh-CN" kern="0" dirty="0"/>
          </a:p>
          <a:p>
            <a:pPr eaLnBrk="1" hangingPunct="1">
              <a:buFontTx/>
              <a:buNone/>
              <a:defRPr/>
            </a:pPr>
            <a:r>
              <a:rPr lang="en-US" altLang="zh-CN" kern="0" dirty="0">
                <a:solidFill>
                  <a:srgbClr val="00B0F0"/>
                </a:solidFill>
              </a:rPr>
              <a:t>x2</a:t>
            </a:r>
            <a:r>
              <a:rPr lang="en-US" altLang="zh-CN" kern="0" dirty="0"/>
              <a:t>, x3, Loop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3" name="Cloud Callout 2"/>
          <p:cNvSpPr/>
          <p:nvPr/>
        </p:nvSpPr>
        <p:spPr>
          <a:xfrm>
            <a:off x="5410200" y="1563622"/>
            <a:ext cx="3697224" cy="2667000"/>
          </a:xfrm>
          <a:prstGeom prst="cloudCallout">
            <a:avLst>
              <a:gd name="adj1" fmla="val -8688"/>
              <a:gd name="adj2" fmla="val 131740"/>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Box 8"/>
          <p:cNvSpPr txBox="1">
            <a:spLocks noChangeArrowheads="1"/>
          </p:cNvSpPr>
          <p:nvPr/>
        </p:nvSpPr>
        <p:spPr bwMode="auto">
          <a:xfrm>
            <a:off x="5847367" y="1905000"/>
            <a:ext cx="315342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MS PGothic" panose="020B0600070205080204" charset="-128"/>
              </a:defRPr>
            </a:lvl1pPr>
            <a:lvl2pPr marL="742950" indent="-285750" eaLnBrk="0" hangingPunct="0">
              <a:defRPr sz="2400">
                <a:solidFill>
                  <a:schemeClr val="tx1"/>
                </a:solidFill>
                <a:latin typeface="Arial" panose="020B0604020202020204" pitchFamily="34" charset="0"/>
                <a:ea typeface="MS PGothic" panose="020B0600070205080204" charset="-128"/>
              </a:defRPr>
            </a:lvl2pPr>
            <a:lvl3pPr marL="1143000" indent="-228600" eaLnBrk="0" hangingPunct="0">
              <a:defRPr sz="2400">
                <a:solidFill>
                  <a:schemeClr val="tx1"/>
                </a:solidFill>
                <a:latin typeface="Arial" panose="020B0604020202020204" pitchFamily="34" charset="0"/>
                <a:ea typeface="MS PGothic" panose="020B0600070205080204" charset="-128"/>
              </a:defRPr>
            </a:lvl3pPr>
            <a:lvl4pPr marL="1600200" indent="-228600" eaLnBrk="0" hangingPunct="0">
              <a:defRPr sz="2400">
                <a:solidFill>
                  <a:schemeClr val="tx1"/>
                </a:solidFill>
                <a:latin typeface="Arial" panose="020B0604020202020204" pitchFamily="34" charset="0"/>
                <a:ea typeface="MS PGothic" panose="020B0600070205080204" charset="-128"/>
              </a:defRPr>
            </a:lvl4pPr>
            <a:lvl5pPr marL="2057400" indent="-228600" eaLnBrk="0" hangingPunct="0">
              <a:defRPr sz="2400">
                <a:solidFill>
                  <a:schemeClr val="tx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charset="-128"/>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en-US" sz="1800" b="1" i="0" u="none" strike="noStrike" kern="1200" cap="none" spc="0" normalizeH="0" baseline="0" noProof="0" dirty="0">
                <a:ln>
                  <a:noFill/>
                </a:ln>
                <a:solidFill>
                  <a:srgbClr val="FFC000"/>
                </a:solidFill>
                <a:effectLst/>
                <a:uLnTx/>
                <a:uFillTx/>
                <a:latin typeface="+mn-lt"/>
              </a:rPr>
              <a:t>Incorrect Logic:</a:t>
            </a:r>
            <a:endParaRPr kumimoji="0" lang="en-US" altLang="en-US" sz="1800" b="1" i="0" u="none" strike="noStrike" kern="1200" cap="none" spc="0" normalizeH="0" baseline="0" noProof="0" dirty="0">
              <a:ln>
                <a:noFill/>
              </a:ln>
              <a:solidFill>
                <a:srgbClr val="FFC000"/>
              </a:solidFill>
              <a:effectLst/>
              <a:uLnTx/>
              <a:uFillTx/>
              <a:latin typeface="+mn-lt"/>
            </a:endParaRPr>
          </a:p>
          <a:p>
            <a:pPr marL="0" marR="0" lvl="0" indent="0" algn="l" defTabSz="914400" rtl="0" eaLnBrk="1" fontAlgn="base" latinLnBrk="0" hangingPunct="1">
              <a:lnSpc>
                <a:spcPct val="100000"/>
              </a:lnSpc>
              <a:spcBef>
                <a:spcPct val="0"/>
              </a:spcBef>
              <a:spcAft>
                <a:spcPct val="0"/>
              </a:spcAft>
              <a:buClrTx/>
              <a:buSzTx/>
              <a:buFontTx/>
              <a:buNone/>
              <a:defRPr/>
            </a:pPr>
            <a:r>
              <a:rPr lang="en-US" altLang="en-US" sz="1800" b="1" dirty="0">
                <a:solidFill>
                  <a:srgbClr val="FFC000"/>
                </a:solidFill>
                <a:latin typeface="+mn-lt"/>
              </a:rPr>
              <a:t>what if </a:t>
            </a:r>
            <a:endParaRPr lang="en-US" altLang="en-US" sz="1800" b="1" dirty="0">
              <a:solidFill>
                <a:srgbClr val="FFC000"/>
              </a:solidFill>
              <a:latin typeface="+mn-lt"/>
            </a:endParaRPr>
          </a:p>
          <a:p>
            <a:pPr marL="0" marR="0" lvl="0" indent="0" algn="l" defTabSz="914400" rtl="0" eaLnBrk="1" fontAlgn="base" latinLnBrk="0" hangingPunct="1">
              <a:lnSpc>
                <a:spcPct val="100000"/>
              </a:lnSpc>
              <a:spcBef>
                <a:spcPct val="0"/>
              </a:spcBef>
              <a:spcAft>
                <a:spcPct val="0"/>
              </a:spcAft>
              <a:buClrTx/>
              <a:buSzTx/>
              <a:buFontTx/>
              <a:buNone/>
              <a:defRPr/>
            </a:pPr>
            <a:r>
              <a:rPr lang="en-US" altLang="en-US" sz="1800" b="1" dirty="0" err="1">
                <a:solidFill>
                  <a:srgbClr val="FFC000"/>
                </a:solidFill>
                <a:latin typeface="+mn-lt"/>
              </a:rPr>
              <a:t>last.value</a:t>
            </a:r>
            <a:r>
              <a:rPr lang="en-US" altLang="en-US" sz="1800" b="1" dirty="0">
                <a:solidFill>
                  <a:srgbClr val="FFC000"/>
                </a:solidFill>
                <a:latin typeface="+mn-lt"/>
              </a:rPr>
              <a:t>==</a:t>
            </a:r>
            <a:endParaRPr lang="en-US" altLang="en-US" sz="1800" b="1" dirty="0">
              <a:solidFill>
                <a:srgbClr val="FFC000"/>
              </a:solidFill>
              <a:latin typeface="+mn-lt"/>
            </a:endParaRPr>
          </a:p>
          <a:p>
            <a:pPr marL="0" marR="0" lvl="0" indent="0" algn="l" defTabSz="914400" rtl="0" eaLnBrk="1" fontAlgn="base" latinLnBrk="0" hangingPunct="1">
              <a:lnSpc>
                <a:spcPct val="100000"/>
              </a:lnSpc>
              <a:spcBef>
                <a:spcPct val="0"/>
              </a:spcBef>
              <a:spcAft>
                <a:spcPct val="0"/>
              </a:spcAft>
              <a:buClrTx/>
              <a:buSzTx/>
              <a:buFontTx/>
              <a:buNone/>
              <a:defRPr/>
            </a:pPr>
            <a:r>
              <a:rPr lang="en-US" altLang="en-US" sz="1800" b="1" dirty="0">
                <a:solidFill>
                  <a:srgbClr val="FFC000"/>
                </a:solidFill>
                <a:latin typeface="+mn-lt"/>
              </a:rPr>
              <a:t>another-</a:t>
            </a:r>
            <a:r>
              <a:rPr lang="en-US" altLang="en-US" sz="1800" b="1" dirty="0" err="1">
                <a:solidFill>
                  <a:srgbClr val="FFC000"/>
                </a:solidFill>
                <a:latin typeface="+mn-lt"/>
              </a:rPr>
              <a:t>element.value</a:t>
            </a:r>
            <a:endParaRPr kumimoji="0" lang="en-US" altLang="en-US" sz="1800" b="1" i="0" u="none" strike="noStrike" kern="1200" cap="none" spc="0" normalizeH="0" baseline="0" noProof="0" dirty="0">
              <a:ln>
                <a:noFill/>
              </a:ln>
              <a:solidFill>
                <a:srgbClr val="FFC000"/>
              </a:solidFill>
              <a:effectLst/>
              <a:uLnTx/>
              <a:uFillTx/>
              <a:latin typeface="+mn-lt"/>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a:t>
            </a:r>
            <a:endParaRPr lang="en-US" dirty="0"/>
          </a:p>
        </p:txBody>
      </p:sp>
      <p:sp>
        <p:nvSpPr>
          <p:cNvPr id="4" name="Content Placeholder 2"/>
          <p:cNvSpPr>
            <a:spLocks noGrp="1"/>
          </p:cNvSpPr>
          <p:nvPr>
            <p:ph idx="1"/>
          </p:nvPr>
        </p:nvSpPr>
        <p:spPr>
          <a:xfrm>
            <a:off x="457200" y="1600200"/>
            <a:ext cx="8686800" cy="4525963"/>
          </a:xfrm>
        </p:spPr>
        <p:txBody>
          <a:bodyPr/>
          <a:lstStyle/>
          <a:p>
            <a:pPr>
              <a:defRPr/>
            </a:pPr>
            <a:r>
              <a:rPr lang="en-US" altLang="zh-CN" dirty="0"/>
              <a:t>Example code sequence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US" dirty="0"/>
              <a:t>Increment each element of an int array</a:t>
            </a:r>
            <a:endParaRPr lang="en-US" altLang="en-US" dirty="0"/>
          </a:p>
          <a:p>
            <a:pPr>
              <a:defRPr/>
            </a:pPr>
            <a:r>
              <a:rPr lang="en-US" altLang="zh-CN" dirty="0">
                <a:solidFill>
                  <a:srgbClr val="00B0F0"/>
                </a:solidFill>
              </a:rPr>
              <a:t>However, x2 is used in textbook</a:t>
            </a:r>
            <a:r>
              <a:rPr lang="zh-CN" altLang="en-US" dirty="0">
                <a:solidFill>
                  <a:srgbClr val="00B0F0"/>
                </a:solidFill>
              </a:rPr>
              <a:t>🤔</a:t>
            </a:r>
            <a:endParaRPr lang="en-US" altLang="zh-CN" dirty="0">
              <a:solidFill>
                <a:srgbClr val="00B0F0"/>
              </a:solidFill>
            </a:endParaRPr>
          </a:p>
          <a:p>
            <a:pPr>
              <a:defRPr/>
            </a:pPr>
            <a:r>
              <a:rPr lang="en-US" altLang="zh-CN" dirty="0">
                <a:solidFill>
                  <a:srgbClr val="00B0F0"/>
                </a:solidFill>
              </a:rPr>
              <a:t>Answer tables follow x2…</a:t>
            </a:r>
            <a:endParaRPr lang="en-US" dirty="0"/>
          </a:p>
        </p:txBody>
      </p:sp>
      <p:sp>
        <p:nvSpPr>
          <p:cNvPr id="5" name="Content Placeholder 2"/>
          <p:cNvSpPr txBox="1"/>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ld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r>
              <a:rPr lang="en-US" altLang="zh-CN" kern="0" dirty="0"/>
              <a:t>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6" name="Content Placeholder 2"/>
          <p:cNvSpPr txBox="1"/>
          <p:nvPr/>
        </p:nvSpPr>
        <p:spPr bwMode="auto">
          <a:xfrm>
            <a:off x="3429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x2, x2, 1 </a:t>
            </a: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x1, x1, 8 </a:t>
            </a:r>
            <a:endParaRPr lang="en-US" altLang="zh-CN" kern="0" dirty="0"/>
          </a:p>
          <a:p>
            <a:pPr eaLnBrk="1" hangingPunct="1">
              <a:buFontTx/>
              <a:buNone/>
              <a:defRPr/>
            </a:pPr>
            <a:r>
              <a:rPr lang="en-US" altLang="zh-CN" kern="0" dirty="0">
                <a:solidFill>
                  <a:srgbClr val="00B0F0"/>
                </a:solidFill>
              </a:rPr>
              <a:t>x2</a:t>
            </a:r>
            <a:r>
              <a:rPr lang="en-US" altLang="zh-CN" kern="0" dirty="0"/>
              <a:t>, x3, Loop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a:t>
            </a:r>
            <a:endParaRPr lang="en-US" dirty="0"/>
          </a:p>
        </p:txBody>
      </p:sp>
      <p:sp>
        <p:nvSpPr>
          <p:cNvPr id="4" name="Content Placeholder 2"/>
          <p:cNvSpPr>
            <a:spLocks noGrp="1"/>
          </p:cNvSpPr>
          <p:nvPr>
            <p:ph idx="1"/>
          </p:nvPr>
        </p:nvSpPr>
        <p:spPr>
          <a:xfrm>
            <a:off x="457200" y="1600200"/>
            <a:ext cx="8686800" cy="4525963"/>
          </a:xfrm>
        </p:spPr>
        <p:txBody>
          <a:bodyPr/>
          <a:lstStyle/>
          <a:p>
            <a:pPr>
              <a:defRPr/>
            </a:pPr>
            <a:r>
              <a:rPr lang="en-US" altLang="zh-CN" dirty="0"/>
              <a:t>Example code sequence</a:t>
            </a:r>
            <a:endParaRPr lang="en-US" altLang="zh-CN" dirty="0"/>
          </a:p>
          <a:p>
            <a:pPr eaLnBrk="1" hangingPunct="1">
              <a:buFontTx/>
              <a:buNone/>
              <a:defRPr/>
            </a:pPr>
            <a:r>
              <a:rPr lang="en-US" altLang="zh-CN" dirty="0"/>
              <a:t>	Loop:</a:t>
            </a: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eaLnBrk="1" hangingPunct="1">
              <a:buFontTx/>
              <a:buNone/>
              <a:defRPr/>
            </a:pPr>
            <a:endParaRPr lang="en-US" altLang="zh-CN" dirty="0"/>
          </a:p>
          <a:p>
            <a:pPr>
              <a:defRPr/>
            </a:pPr>
            <a:r>
              <a:rPr lang="en-US" altLang="en-US" dirty="0"/>
              <a:t>Increment each element of an int array</a:t>
            </a:r>
            <a:endParaRPr lang="en-US" altLang="en-US" dirty="0"/>
          </a:p>
          <a:p>
            <a:pPr>
              <a:defRPr/>
            </a:pPr>
            <a:r>
              <a:rPr lang="en-US" altLang="zh-CN" dirty="0">
                <a:solidFill>
                  <a:srgbClr val="00B0F0"/>
                </a:solidFill>
              </a:rPr>
              <a:t>However, x2 is used in textbook</a:t>
            </a:r>
            <a:r>
              <a:rPr lang="zh-CN" altLang="en-US" dirty="0">
                <a:solidFill>
                  <a:srgbClr val="00B0F0"/>
                </a:solidFill>
              </a:rPr>
              <a:t>🤔</a:t>
            </a:r>
            <a:endParaRPr lang="en-US" altLang="zh-CN" dirty="0">
              <a:solidFill>
                <a:srgbClr val="00B0F0"/>
              </a:solidFill>
            </a:endParaRPr>
          </a:p>
          <a:p>
            <a:pPr>
              <a:defRPr/>
            </a:pPr>
            <a:r>
              <a:rPr lang="en-US" altLang="zh-CN" dirty="0">
                <a:solidFill>
                  <a:srgbClr val="00B0F0"/>
                </a:solidFill>
              </a:rPr>
              <a:t>3 iterations w/wo speculation</a:t>
            </a:r>
            <a:endParaRPr lang="en-US" dirty="0"/>
          </a:p>
        </p:txBody>
      </p:sp>
      <p:sp>
        <p:nvSpPr>
          <p:cNvPr id="5" name="Content Placeholder 2"/>
          <p:cNvSpPr txBox="1"/>
          <p:nvPr/>
        </p:nvSpPr>
        <p:spPr bwMode="auto">
          <a:xfrm>
            <a:off x="2209800" y="1600200"/>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err="1"/>
              <a:t>ld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sd</a:t>
            </a:r>
            <a:endParaRPr lang="en-US" altLang="zh-CN" kern="0" dirty="0"/>
          </a:p>
          <a:p>
            <a:pPr eaLnBrk="1" hangingPunct="1">
              <a:buFontTx/>
              <a:buNone/>
              <a:defRPr/>
            </a:pPr>
            <a:r>
              <a:rPr lang="en-US" altLang="zh-CN" kern="0" dirty="0" err="1"/>
              <a:t>addi</a:t>
            </a:r>
            <a:endParaRPr lang="en-US" altLang="zh-CN" kern="0" dirty="0"/>
          </a:p>
          <a:p>
            <a:pPr eaLnBrk="1" hangingPunct="1">
              <a:buFontTx/>
              <a:buNone/>
              <a:defRPr/>
            </a:pPr>
            <a:r>
              <a:rPr lang="en-US" altLang="zh-CN" kern="0" dirty="0" err="1"/>
              <a:t>bne</a:t>
            </a:r>
            <a:r>
              <a:rPr lang="en-US" altLang="zh-CN" kern="0" dirty="0"/>
              <a:t>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
        <p:nvSpPr>
          <p:cNvPr id="6" name="Content Placeholder 2"/>
          <p:cNvSpPr txBox="1"/>
          <p:nvPr/>
        </p:nvSpPr>
        <p:spPr bwMode="auto">
          <a:xfrm>
            <a:off x="3429000" y="1600199"/>
            <a:ext cx="3505200"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x2, x2, 1 </a:t>
            </a:r>
            <a:endParaRPr lang="en-US" altLang="zh-CN" kern="0" dirty="0"/>
          </a:p>
          <a:p>
            <a:pPr eaLnBrk="1" hangingPunct="1">
              <a:buFontTx/>
              <a:buNone/>
              <a:defRPr/>
            </a:pPr>
            <a:r>
              <a:rPr lang="en-US" altLang="zh-CN" kern="0" dirty="0"/>
              <a:t>x2, 0(x1) </a:t>
            </a:r>
            <a:endParaRPr lang="en-US" altLang="zh-CN" kern="0" dirty="0"/>
          </a:p>
          <a:p>
            <a:pPr eaLnBrk="1" hangingPunct="1">
              <a:buFontTx/>
              <a:buNone/>
              <a:defRPr/>
            </a:pPr>
            <a:r>
              <a:rPr lang="en-US" altLang="zh-CN" kern="0" dirty="0"/>
              <a:t>x1, x1, 8 </a:t>
            </a:r>
            <a:endParaRPr lang="en-US" altLang="zh-CN" kern="0" dirty="0"/>
          </a:p>
          <a:p>
            <a:pPr eaLnBrk="1" hangingPunct="1">
              <a:buFontTx/>
              <a:buNone/>
              <a:defRPr/>
            </a:pPr>
            <a:r>
              <a:rPr lang="en-US" altLang="zh-CN" kern="0" dirty="0">
                <a:solidFill>
                  <a:srgbClr val="00B0F0"/>
                </a:solidFill>
              </a:rPr>
              <a:t>x2</a:t>
            </a:r>
            <a:r>
              <a:rPr lang="en-US" altLang="zh-CN" kern="0" dirty="0"/>
              <a:t>, x3, Loop      </a:t>
            </a:r>
            <a:endParaRPr lang="en-US" altLang="zh-CN" kern="0" dirty="0"/>
          </a:p>
          <a:p>
            <a:pPr eaLnBrk="1" hangingPunct="1">
              <a:buFontTx/>
              <a:buNone/>
              <a:defRPr/>
            </a:pPr>
            <a:endParaRPr lang="en-US" altLang="zh-CN" kern="0" dirty="0"/>
          </a:p>
          <a:p>
            <a:pPr eaLnBrk="1" hangingPunct="1">
              <a:buFontTx/>
              <a:buNone/>
              <a:defRPr/>
            </a:pPr>
            <a:endParaRPr lang="en-US" altLang="zh-CN" kern="0" dirty="0"/>
          </a:p>
          <a:p>
            <a:pPr marL="0" indent="0">
              <a:buFontTx/>
              <a:buNone/>
            </a:pPr>
            <a:endParaRPr lang="en-US" kern="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a:t>
            </a:r>
            <a:endParaRPr lang="en-US" dirty="0"/>
          </a:p>
        </p:txBody>
      </p:sp>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5" name="Rectangle 4"/>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600" b="1" dirty="0">
                <a:solidFill>
                  <a:srgbClr val="00B0F0"/>
                </a:solidFill>
              </a:rPr>
              <a:t>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 &amp; 3 iterations</a:t>
            </a:r>
            <a:endPar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2830123" y="0"/>
            <a:ext cx="6313877" cy="6858000"/>
          </a:xfrm>
          <a:prstGeom prst="rect">
            <a:avLst/>
          </a:prstGeom>
        </p:spPr>
      </p:pic>
      <p:sp>
        <p:nvSpPr>
          <p:cNvPr id="7" name="Title 1"/>
          <p:cNvSpPr>
            <a:spLocks noGrp="1"/>
          </p:cNvSpPr>
          <p:nvPr>
            <p:ph type="title"/>
          </p:nvPr>
        </p:nvSpPr>
        <p:spPr>
          <a:xfrm>
            <a:off x="0" y="274638"/>
            <a:ext cx="9144000" cy="1143000"/>
          </a:xfrm>
        </p:spPr>
        <p:txBody>
          <a:bodyPr/>
          <a:lstStyle/>
          <a:p>
            <a:r>
              <a:rPr lang="en-US" dirty="0"/>
              <a:t>Further Example</a:t>
            </a:r>
            <a:endParaRPr lang="en-US" dirty="0"/>
          </a:p>
        </p:txBody>
      </p:sp>
      <p:sp>
        <p:nvSpPr>
          <p:cNvPr id="8" name="Rectangle 7"/>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600" b="1" dirty="0">
                <a:solidFill>
                  <a:srgbClr val="00B0F0"/>
                </a:solidFill>
              </a:rPr>
              <a:t>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 &amp; 3 iterations</a:t>
            </a:r>
            <a:endPar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9" name="Title 1"/>
          <p:cNvSpPr txBox="1"/>
          <p:nvPr/>
        </p:nvSpPr>
        <p:spPr bwMode="auto">
          <a:xfrm>
            <a:off x="0" y="1524000"/>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sz="3200" kern="0" dirty="0">
                <a:solidFill>
                  <a:srgbClr val="00B0F0"/>
                </a:solidFill>
              </a:rPr>
              <a:t>s</a:t>
            </a:r>
            <a:r>
              <a:rPr lang="en-US" sz="3200" kern="0" dirty="0">
                <a:solidFill>
                  <a:srgbClr val="00B0F0"/>
                </a:solidFill>
              </a:rPr>
              <a:t>tep-by-step</a:t>
            </a:r>
            <a:endParaRPr lang="en-US" sz="3200" kern="0" dirty="0">
              <a:solidFill>
                <a:srgbClr val="00B0F0"/>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6" name="AutoShape 5"/>
          <p:cNvSpPr>
            <a:spLocks noChangeArrowheads="1"/>
          </p:cNvSpPr>
          <p:nvPr/>
        </p:nvSpPr>
        <p:spPr bwMode="auto">
          <a:xfrm>
            <a:off x="762000" y="2362200"/>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AutoShape 5"/>
          <p:cNvSpPr>
            <a:spLocks noChangeArrowheads="1"/>
          </p:cNvSpPr>
          <p:nvPr/>
        </p:nvSpPr>
        <p:spPr bwMode="auto">
          <a:xfrm>
            <a:off x="762000" y="2938200"/>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AutoShape 5"/>
          <p:cNvSpPr>
            <a:spLocks noChangeArrowheads="1"/>
          </p:cNvSpPr>
          <p:nvPr/>
        </p:nvSpPr>
        <p:spPr bwMode="auto">
          <a:xfrm>
            <a:off x="762000" y="3816000"/>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AutoShape 5"/>
          <p:cNvSpPr>
            <a:spLocks noChangeArrowheads="1"/>
          </p:cNvSpPr>
          <p:nvPr/>
        </p:nvSpPr>
        <p:spPr bwMode="auto">
          <a:xfrm>
            <a:off x="762000" y="4390566"/>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AutoShape 5"/>
          <p:cNvSpPr>
            <a:spLocks noChangeArrowheads="1"/>
          </p:cNvSpPr>
          <p:nvPr/>
        </p:nvSpPr>
        <p:spPr bwMode="auto">
          <a:xfrm>
            <a:off x="762000" y="5302993"/>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3" name="AutoShape 5"/>
          <p:cNvSpPr>
            <a:spLocks noChangeArrowheads="1"/>
          </p:cNvSpPr>
          <p:nvPr/>
        </p:nvSpPr>
        <p:spPr bwMode="auto">
          <a:xfrm>
            <a:off x="762000" y="5878993"/>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2000" b="1" dirty="0">
                <a:solidFill>
                  <a:srgbClr val="00B0F0"/>
                </a:solidFill>
              </a:rPr>
              <a:t>t</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a:t>
            </a:r>
            <a:r>
              <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rPr>
              <a:t> &amp; 3 iterations</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                                 : up to two instructions can commit per CC;</a:t>
            </a:r>
            <a:endParaRPr lang="en-US" altLang="zh-CN" sz="2000" b="1" kern="0" dirty="0">
              <a:solidFill>
                <a:srgbClr val="00B0F0"/>
              </a:solidFill>
            </a:endParaRPr>
          </a:p>
          <a:p>
            <a:pPr eaLnBrk="1" hangingPunct="1">
              <a:buFontTx/>
              <a:buNone/>
              <a:defRPr/>
            </a:pP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6" name="AutoShape 5"/>
          <p:cNvSpPr>
            <a:spLocks noChangeArrowheads="1"/>
          </p:cNvSpPr>
          <p:nvPr/>
        </p:nvSpPr>
        <p:spPr bwMode="auto">
          <a:xfrm>
            <a:off x="762000" y="2362200"/>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AutoShape 5"/>
          <p:cNvSpPr>
            <a:spLocks noChangeArrowheads="1"/>
          </p:cNvSpPr>
          <p:nvPr/>
        </p:nvSpPr>
        <p:spPr bwMode="auto">
          <a:xfrm>
            <a:off x="762000" y="2938200"/>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AutoShape 5"/>
          <p:cNvSpPr>
            <a:spLocks noChangeArrowheads="1"/>
          </p:cNvSpPr>
          <p:nvPr/>
        </p:nvSpPr>
        <p:spPr bwMode="auto">
          <a:xfrm>
            <a:off x="762000" y="3816000"/>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AutoShape 5"/>
          <p:cNvSpPr>
            <a:spLocks noChangeArrowheads="1"/>
          </p:cNvSpPr>
          <p:nvPr/>
        </p:nvSpPr>
        <p:spPr bwMode="auto">
          <a:xfrm>
            <a:off x="762000" y="4390566"/>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AutoShape 5"/>
          <p:cNvSpPr>
            <a:spLocks noChangeArrowheads="1"/>
          </p:cNvSpPr>
          <p:nvPr/>
        </p:nvSpPr>
        <p:spPr bwMode="auto">
          <a:xfrm>
            <a:off x="762000" y="5302993"/>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3" name="AutoShape 5"/>
          <p:cNvSpPr>
            <a:spLocks noChangeArrowheads="1"/>
          </p:cNvSpPr>
          <p:nvPr/>
        </p:nvSpPr>
        <p:spPr bwMode="auto">
          <a:xfrm>
            <a:off x="762000" y="5878993"/>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2000" b="1" dirty="0">
                <a:solidFill>
                  <a:srgbClr val="00B0F0"/>
                </a:solidFill>
              </a:rPr>
              <a:t>t</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a:t>
            </a:r>
            <a:r>
              <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rPr>
              <a:t> &amp; 3 iterations</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                                 : up to two instructions can commit per CC;</a:t>
            </a:r>
            <a:endParaRPr lang="en-US" altLang="zh-CN" sz="2000" b="1" kern="0" dirty="0">
              <a:solidFill>
                <a:srgbClr val="00B0F0"/>
              </a:solidFill>
            </a:endParaRPr>
          </a:p>
          <a:p>
            <a:pPr eaLnBrk="1" hangingPunct="1">
              <a:buFontTx/>
              <a:buNone/>
              <a:defRPr/>
            </a:pPr>
            <a:r>
              <a:rPr lang="en-US" altLang="zh-CN" sz="2000" b="1" kern="0" dirty="0">
                <a:solidFill>
                  <a:srgbClr val="FFC000"/>
                </a:solidFill>
              </a:rPr>
              <a:t>why single-issued branches?</a:t>
            </a:r>
            <a:endParaRPr lang="en-US" altLang="zh-CN" sz="2000" b="1" kern="0" dirty="0">
              <a:solidFill>
                <a:srgbClr val="FFC000"/>
              </a:solidFill>
            </a:endParaRPr>
          </a:p>
          <a:p>
            <a:pPr eaLnBrk="1" hangingPunct="1">
              <a:buFontTx/>
              <a:buNone/>
              <a:defRPr/>
            </a:pP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1374055" y="403007"/>
            <a:ext cx="7769945" cy="1124269"/>
          </a:xfrm>
          <a:prstGeom prst="rect">
            <a:avLst/>
          </a:prstGeom>
        </p:spPr>
      </p:pic>
      <p:pic>
        <p:nvPicPr>
          <p:cNvPr id="4" name="Picture 3"/>
          <p:cNvPicPr>
            <a:picLocks noChangeAspect="1"/>
          </p:cNvPicPr>
          <p:nvPr/>
        </p:nvPicPr>
        <p:blipFill>
          <a:blip r:embed="rId2"/>
          <a:stretch>
            <a:fillRect/>
          </a:stretch>
        </p:blipFill>
        <p:spPr>
          <a:xfrm>
            <a:off x="0" y="1527276"/>
            <a:ext cx="9144000" cy="5330724"/>
          </a:xfrm>
          <a:prstGeom prst="rect">
            <a:avLst/>
          </a:prstGeom>
        </p:spPr>
      </p:pic>
      <p:sp>
        <p:nvSpPr>
          <p:cNvPr id="6" name="AutoShape 5"/>
          <p:cNvSpPr>
            <a:spLocks noChangeArrowheads="1"/>
          </p:cNvSpPr>
          <p:nvPr/>
        </p:nvSpPr>
        <p:spPr bwMode="auto">
          <a:xfrm>
            <a:off x="762000" y="2362200"/>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AutoShape 5"/>
          <p:cNvSpPr>
            <a:spLocks noChangeArrowheads="1"/>
          </p:cNvSpPr>
          <p:nvPr/>
        </p:nvSpPr>
        <p:spPr bwMode="auto">
          <a:xfrm>
            <a:off x="762000" y="2938200"/>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AutoShape 5"/>
          <p:cNvSpPr>
            <a:spLocks noChangeArrowheads="1"/>
          </p:cNvSpPr>
          <p:nvPr/>
        </p:nvSpPr>
        <p:spPr bwMode="auto">
          <a:xfrm>
            <a:off x="762000" y="3816000"/>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AutoShape 5"/>
          <p:cNvSpPr>
            <a:spLocks noChangeArrowheads="1"/>
          </p:cNvSpPr>
          <p:nvPr/>
        </p:nvSpPr>
        <p:spPr bwMode="auto">
          <a:xfrm>
            <a:off x="762000" y="4390566"/>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AutoShape 5"/>
          <p:cNvSpPr>
            <a:spLocks noChangeArrowheads="1"/>
          </p:cNvSpPr>
          <p:nvPr/>
        </p:nvSpPr>
        <p:spPr bwMode="auto">
          <a:xfrm>
            <a:off x="762000" y="5302993"/>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3" name="AutoShape 5"/>
          <p:cNvSpPr>
            <a:spLocks noChangeArrowheads="1"/>
          </p:cNvSpPr>
          <p:nvPr/>
        </p:nvSpPr>
        <p:spPr bwMode="auto">
          <a:xfrm>
            <a:off x="762000" y="5878993"/>
            <a:ext cx="2743200" cy="57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2000" b="1" dirty="0">
                <a:solidFill>
                  <a:srgbClr val="00B0F0"/>
                </a:solidFill>
              </a:rPr>
              <a:t>t</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a:t>
            </a:r>
            <a:r>
              <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rPr>
              <a:t> &amp; 3 iterations</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                                 : up to two instructions can commit per CC;</a:t>
            </a:r>
            <a:endParaRPr lang="en-US" altLang="zh-CN" sz="2000" b="1" kern="0" dirty="0">
              <a:solidFill>
                <a:srgbClr val="00B0F0"/>
              </a:solidFill>
            </a:endParaRPr>
          </a:p>
          <a:p>
            <a:pPr eaLnBrk="1" hangingPunct="1">
              <a:buFontTx/>
              <a:buNone/>
              <a:defRPr/>
            </a:pPr>
            <a:r>
              <a:rPr lang="en-US" altLang="zh-CN" sz="2000" b="1" kern="0" dirty="0">
                <a:solidFill>
                  <a:srgbClr val="FFC000"/>
                </a:solidFill>
              </a:rPr>
              <a:t>why single-issued branches?</a:t>
            </a:r>
            <a:endParaRPr lang="en-US" altLang="zh-CN" sz="2000" b="1" kern="0" dirty="0">
              <a:solidFill>
                <a:srgbClr val="FFC000"/>
              </a:solidFill>
            </a:endParaRPr>
          </a:p>
          <a:p>
            <a:pPr eaLnBrk="1" hangingPunct="1">
              <a:buFontTx/>
              <a:buNone/>
              <a:defRPr/>
            </a:pPr>
            <a:endParaRPr lang="en-US" altLang="zh-CN" sz="2000" b="1" kern="0" dirty="0">
              <a:solidFill>
                <a:srgbClr val="00B0F0"/>
              </a:solidFill>
            </a:endParaRPr>
          </a:p>
        </p:txBody>
      </p:sp>
      <p:sp>
        <p:nvSpPr>
          <p:cNvPr id="14" name="TextBox 21"/>
          <p:cNvSpPr txBox="1">
            <a:spLocks noChangeArrowheads="1"/>
          </p:cNvSpPr>
          <p:nvPr/>
        </p:nvSpPr>
        <p:spPr bwMode="auto">
          <a:xfrm>
            <a:off x="0" y="6367217"/>
            <a:ext cx="9144000" cy="553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lvl="0" algn="r">
              <a:spcBef>
                <a:spcPct val="0"/>
              </a:spcBef>
              <a:buNone/>
              <a:defRPr/>
            </a:pPr>
            <a:r>
              <a:rPr lang="en-US" altLang="zh-CN" sz="1500" dirty="0">
                <a:solidFill>
                  <a:srgbClr val="00B0F0"/>
                </a:solidFill>
              </a:rPr>
              <a:t>https://</a:t>
            </a:r>
            <a:r>
              <a:rPr lang="en-US" altLang="zh-CN" sz="1500" dirty="0" err="1">
                <a:solidFill>
                  <a:srgbClr val="00B0F0"/>
                </a:solidFill>
              </a:rPr>
              <a:t>www.cs.umd.edu</a:t>
            </a:r>
            <a:r>
              <a:rPr lang="en-US" altLang="zh-CN" sz="1500" dirty="0">
                <a:solidFill>
                  <a:srgbClr val="00B0F0"/>
                </a:solidFill>
              </a:rPr>
              <a:t>/~</a:t>
            </a:r>
            <a:r>
              <a:rPr lang="en-US" altLang="zh-CN" sz="1500" dirty="0" err="1">
                <a:solidFill>
                  <a:srgbClr val="00B0F0"/>
                </a:solidFill>
              </a:rPr>
              <a:t>meesh</a:t>
            </a:r>
            <a:r>
              <a:rPr lang="en-US" altLang="zh-CN" sz="1500" dirty="0">
                <a:solidFill>
                  <a:srgbClr val="00B0F0"/>
                </a:solidFill>
              </a:rPr>
              <a:t>/411/CA-online/chapter/</a:t>
            </a:r>
            <a:endParaRPr lang="en-US" altLang="zh-CN" sz="1500" dirty="0">
              <a:solidFill>
                <a:srgbClr val="00B0F0"/>
              </a:solidFill>
            </a:endParaRPr>
          </a:p>
          <a:p>
            <a:pPr lvl="0" algn="r">
              <a:spcBef>
                <a:spcPct val="0"/>
              </a:spcBef>
              <a:buNone/>
              <a:defRPr/>
            </a:pPr>
            <a:r>
              <a:rPr lang="en-US" altLang="zh-CN" sz="1500" dirty="0">
                <a:solidFill>
                  <a:srgbClr val="00B0F0"/>
                </a:solidFill>
              </a:rPr>
              <a:t>multiple-issue-processors-</a:t>
            </a:r>
            <a:r>
              <a:rPr lang="en-US" altLang="zh-CN" sz="1500" dirty="0" err="1">
                <a:solidFill>
                  <a:srgbClr val="00B0F0"/>
                </a:solidFill>
              </a:rPr>
              <a:t>i</a:t>
            </a:r>
            <a:r>
              <a:rPr lang="en-US" altLang="zh-CN" sz="1500" dirty="0">
                <a:solidFill>
                  <a:srgbClr val="00B0F0"/>
                </a:solidFill>
              </a:rPr>
              <a:t>/</a:t>
            </a:r>
            <a:r>
              <a:rPr lang="en-US" altLang="zh-CN" sz="1500" dirty="0" err="1">
                <a:solidFill>
                  <a:srgbClr val="00B0F0"/>
                </a:solidFill>
              </a:rPr>
              <a:t>index.html</a:t>
            </a:r>
            <a:endParaRPr kumimoji="0" lang="en-US" altLang="zh-CN" sz="1500" b="0"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8" name="AutoShape 5"/>
          <p:cNvSpPr>
            <a:spLocks noChangeArrowheads="1"/>
          </p:cNvSpPr>
          <p:nvPr/>
        </p:nvSpPr>
        <p:spPr bwMode="auto">
          <a:xfrm>
            <a:off x="758320" y="3534234"/>
            <a:ext cx="274688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2000" b="1" dirty="0">
                <a:solidFill>
                  <a:srgbClr val="00B0F0"/>
                </a:solidFill>
              </a:rPr>
              <a:t>t</a:t>
            </a:r>
            <a:r>
              <a:rPr kumimoji="0" lang="en-US" altLang="zh-CN" sz="20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a:t>
            </a: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4" name="AutoShape 5"/>
          <p:cNvSpPr>
            <a:spLocks noChangeArrowheads="1"/>
          </p:cNvSpPr>
          <p:nvPr/>
        </p:nvSpPr>
        <p:spPr bwMode="auto">
          <a:xfrm>
            <a:off x="762000" y="6490189"/>
            <a:ext cx="274688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7" name="AutoShape 5"/>
          <p:cNvSpPr>
            <a:spLocks noChangeArrowheads="1"/>
          </p:cNvSpPr>
          <p:nvPr/>
        </p:nvSpPr>
        <p:spPr bwMode="auto">
          <a:xfrm>
            <a:off x="758320" y="5021504"/>
            <a:ext cx="274688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                                 : up to two instructions can commit per CC;</a:t>
            </a:r>
            <a:endParaRPr lang="en-US" altLang="zh-CN" sz="2000" b="1" kern="0" dirty="0">
              <a:solidFill>
                <a:srgbClr val="00B0F0"/>
              </a:solidFill>
            </a:endParaRPr>
          </a:p>
          <a:p>
            <a:pPr eaLnBrk="1" hangingPunct="1">
              <a:buFontTx/>
              <a:buNone/>
              <a:defRPr/>
            </a:pPr>
            <a:r>
              <a:rPr lang="en-US" altLang="zh-CN" sz="2000" b="1" kern="0" dirty="0" err="1">
                <a:solidFill>
                  <a:srgbClr val="00B0F0"/>
                </a:solidFill>
              </a:rPr>
              <a:t>ld</a:t>
            </a:r>
            <a:r>
              <a:rPr lang="en-US" altLang="zh-CN" sz="2000" b="1" kern="0" dirty="0">
                <a:solidFill>
                  <a:srgbClr val="00B0F0"/>
                </a:solidFill>
              </a:rPr>
              <a:t> following </a:t>
            </a:r>
            <a:r>
              <a:rPr lang="en-US" altLang="zh-CN" sz="2000" b="1" kern="0" dirty="0" err="1">
                <a:solidFill>
                  <a:srgbClr val="00B0F0"/>
                </a:solidFill>
              </a:rPr>
              <a:t>bne</a:t>
            </a:r>
            <a:r>
              <a:rPr lang="en-US" altLang="zh-CN" sz="2000" b="1" kern="0" dirty="0">
                <a:solidFill>
                  <a:srgbClr val="00B0F0"/>
                </a:solidFill>
              </a:rPr>
              <a:t> cannot start execution because it must wait </a:t>
            </a:r>
            <a:endParaRPr lang="en-US" altLang="zh-CN" sz="2000" b="1" kern="0" dirty="0">
              <a:solidFill>
                <a:srgbClr val="00B0F0"/>
              </a:solidFill>
            </a:endParaRPr>
          </a:p>
          <a:p>
            <a:pPr eaLnBrk="1" hangingPunct="1">
              <a:buFontTx/>
              <a:buNone/>
              <a:defRPr/>
            </a:pPr>
            <a:r>
              <a:rPr lang="en-US" altLang="zh-CN" sz="2000" b="1" kern="0" dirty="0">
                <a:solidFill>
                  <a:srgbClr val="00B0F0"/>
                </a:solidFill>
              </a:rPr>
              <a:t>until the branch outcome is determined, without speculation; </a:t>
            </a:r>
            <a:endParaRPr lang="en-US" altLang="zh-CN" sz="2000" b="1" kern="0" dirty="0">
              <a:solidFill>
                <a:srgbClr val="00B0F0"/>
              </a:solidFill>
            </a:endParaRPr>
          </a:p>
          <a:p>
            <a:pPr eaLnBrk="1" hangingPunct="1">
              <a:buFontTx/>
              <a:buNone/>
              <a:defRPr/>
            </a:pP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8" name="AutoShape 5"/>
          <p:cNvSpPr>
            <a:spLocks noChangeArrowheads="1"/>
          </p:cNvSpPr>
          <p:nvPr/>
        </p:nvSpPr>
        <p:spPr bwMode="auto">
          <a:xfrm>
            <a:off x="758320" y="2366222"/>
            <a:ext cx="663308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no dependency with prior instructions, so one op per cycle; </a:t>
            </a:r>
            <a:endParaRPr lang="en-US" altLang="zh-CN" sz="2000" b="1" kern="0" dirty="0">
              <a:solidFill>
                <a:srgbClr val="00B0F0"/>
              </a:solidFill>
            </a:endParaRPr>
          </a:p>
          <a:p>
            <a:pPr eaLnBrk="1" hangingPunct="1">
              <a:buFontTx/>
              <a:buNone/>
              <a:defRPr/>
            </a:pPr>
            <a:endParaRPr lang="en-US" altLang="zh-CN" sz="20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76238"/>
            <a:ext cx="9144000" cy="648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Ideal IPC &amp; 1 Data Path = 1</a:t>
            </a:r>
            <a:br>
              <a:rPr lang="en-US" altLang="zh-CN" dirty="0"/>
            </a:br>
            <a:endParaRPr lang="en-US" altLang="zh-CN"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8" name="AutoShape 5"/>
          <p:cNvSpPr>
            <a:spLocks noChangeArrowheads="1"/>
          </p:cNvSpPr>
          <p:nvPr/>
        </p:nvSpPr>
        <p:spPr bwMode="auto">
          <a:xfrm>
            <a:off x="4248000" y="26670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dependent on x2, which is available in CC4 </a:t>
            </a:r>
            <a:endParaRPr lang="en-US" altLang="zh-CN" sz="2000" b="1" kern="0" dirty="0">
              <a:solidFill>
                <a:srgbClr val="00B0F0"/>
              </a:solidFill>
            </a:endParaRPr>
          </a:p>
          <a:p>
            <a:pPr eaLnBrk="1" hangingPunct="1">
              <a:buFontTx/>
              <a:buNone/>
              <a:defRPr/>
            </a:pPr>
            <a:endParaRPr lang="en-US" altLang="zh-CN" sz="2000" b="1" kern="0" dirty="0">
              <a:solidFill>
                <a:srgbClr val="00B0F0"/>
              </a:solidFill>
            </a:endParaRPr>
          </a:p>
        </p:txBody>
      </p:sp>
      <p:sp>
        <p:nvSpPr>
          <p:cNvPr id="6" name="Line 15"/>
          <p:cNvSpPr>
            <a:spLocks noChangeShapeType="1"/>
          </p:cNvSpPr>
          <p:nvPr/>
        </p:nvSpPr>
        <p:spPr bwMode="auto">
          <a:xfrm flipH="1">
            <a:off x="4591202" y="2514600"/>
            <a:ext cx="2495398" cy="1524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8" name="AutoShape 5"/>
          <p:cNvSpPr>
            <a:spLocks noChangeArrowheads="1"/>
          </p:cNvSpPr>
          <p:nvPr/>
        </p:nvSpPr>
        <p:spPr bwMode="auto">
          <a:xfrm>
            <a:off x="4248000" y="29520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functional unit for address calculation is occupied by </a:t>
            </a:r>
            <a:r>
              <a:rPr lang="en-US" altLang="zh-CN" sz="2000" b="1" kern="0" dirty="0" err="1">
                <a:solidFill>
                  <a:srgbClr val="00B0F0"/>
                </a:solidFill>
              </a:rPr>
              <a:t>ld</a:t>
            </a:r>
            <a:r>
              <a:rPr lang="en-US" altLang="zh-CN" sz="2000" b="1" kern="0" dirty="0">
                <a:solidFill>
                  <a:srgbClr val="00B0F0"/>
                </a:solidFill>
              </a:rPr>
              <a:t> in CC2;</a:t>
            </a:r>
            <a:endParaRPr lang="en-US" altLang="zh-CN" sz="2000" b="1" kern="0" dirty="0">
              <a:solidFill>
                <a:srgbClr val="00B0F0"/>
              </a:solidFill>
            </a:endParaRPr>
          </a:p>
          <a:p>
            <a:pPr eaLnBrk="1" hangingPunct="1">
              <a:buFontTx/>
              <a:buNone/>
              <a:defRPr/>
            </a:pPr>
            <a:r>
              <a:rPr lang="en-US" altLang="zh-CN" sz="2000" b="1" kern="0" dirty="0" err="1">
                <a:solidFill>
                  <a:srgbClr val="00B0F0"/>
                </a:solidFill>
              </a:rPr>
              <a:t>sd</a:t>
            </a:r>
            <a:r>
              <a:rPr lang="en-US" altLang="zh-CN" sz="2000" b="1" kern="0" dirty="0">
                <a:solidFill>
                  <a:srgbClr val="00B0F0"/>
                </a:solidFill>
              </a:rPr>
              <a:t> waits till CC3 for computing effective address; </a:t>
            </a:r>
            <a:endParaRPr lang="en-US" altLang="zh-CN" sz="2000" b="1" kern="0" dirty="0">
              <a:solidFill>
                <a:srgbClr val="00B0F0"/>
              </a:solidFill>
            </a:endParaRPr>
          </a:p>
          <a:p>
            <a:pPr eaLnBrk="1" hangingPunct="1">
              <a:buFontTx/>
              <a:buNone/>
              <a:defRPr/>
            </a:pPr>
            <a:endParaRPr lang="en-US" altLang="zh-CN" sz="2000" b="1" kern="0" dirty="0">
              <a:solidFill>
                <a:srgbClr val="00B0F0"/>
              </a:solidFill>
            </a:endParaRPr>
          </a:p>
        </p:txBody>
      </p:sp>
      <p:sp>
        <p:nvSpPr>
          <p:cNvPr id="2" name="Freeform 1"/>
          <p:cNvSpPr/>
          <p:nvPr/>
        </p:nvSpPr>
        <p:spPr>
          <a:xfrm>
            <a:off x="4032956" y="2497873"/>
            <a:ext cx="316020" cy="591015"/>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8" name="AutoShape 5"/>
          <p:cNvSpPr>
            <a:spLocks noChangeArrowheads="1"/>
          </p:cNvSpPr>
          <p:nvPr/>
        </p:nvSpPr>
        <p:spPr bwMode="auto">
          <a:xfrm>
            <a:off x="5638800" y="29520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dependent on x2, which is available in CC6</a:t>
            </a:r>
            <a:endParaRPr lang="en-US" altLang="zh-CN" sz="2000" b="1" kern="0" dirty="0">
              <a:solidFill>
                <a:srgbClr val="00B0F0"/>
              </a:solidFill>
            </a:endParaRPr>
          </a:p>
        </p:txBody>
      </p:sp>
      <p:sp>
        <p:nvSpPr>
          <p:cNvPr id="7" name="Line 15"/>
          <p:cNvSpPr>
            <a:spLocks noChangeShapeType="1"/>
          </p:cNvSpPr>
          <p:nvPr/>
        </p:nvSpPr>
        <p:spPr bwMode="auto">
          <a:xfrm flipH="1">
            <a:off x="5954714" y="2819400"/>
            <a:ext cx="1131886" cy="1326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no dependency with prior instructions, so one op per cycle</a:t>
            </a:r>
            <a:endParaRPr lang="en-US" altLang="zh-CN" sz="2000" b="1" kern="0" dirty="0">
              <a:solidFill>
                <a:srgbClr val="00B0F0"/>
              </a:solidFill>
            </a:endParaRPr>
          </a:p>
          <a:p>
            <a:pPr eaLnBrk="1" hangingPunct="1">
              <a:buFontTx/>
              <a:buNone/>
              <a:defRPr/>
            </a:pPr>
            <a:r>
              <a:rPr lang="en-US" altLang="zh-CN" sz="2000" b="1" kern="0" dirty="0">
                <a:solidFill>
                  <a:srgbClr val="00B0F0"/>
                </a:solidFill>
              </a:rPr>
              <a:t>after being issued in CC2;</a:t>
            </a:r>
            <a:endParaRPr lang="en-US" altLang="zh-CN" sz="2000" b="1" kern="0" dirty="0">
              <a:solidFill>
                <a:srgbClr val="00B0F0"/>
              </a:solidFill>
            </a:endParaRPr>
          </a:p>
        </p:txBody>
      </p:sp>
      <p:sp>
        <p:nvSpPr>
          <p:cNvPr id="9" name="AutoShape 5"/>
          <p:cNvSpPr>
            <a:spLocks noChangeArrowheads="1"/>
          </p:cNvSpPr>
          <p:nvPr/>
        </p:nvSpPr>
        <p:spPr bwMode="auto">
          <a:xfrm>
            <a:off x="758320" y="3217200"/>
            <a:ext cx="663308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dependent on x2, which is available in CC6</a:t>
            </a:r>
            <a:endParaRPr lang="en-US" altLang="zh-CN" sz="2000" b="1" kern="0" dirty="0">
              <a:solidFill>
                <a:srgbClr val="00B0F0"/>
              </a:solidFill>
            </a:endParaRPr>
          </a:p>
        </p:txBody>
      </p:sp>
      <p:sp>
        <p:nvSpPr>
          <p:cNvPr id="6" name="AutoShape 5"/>
          <p:cNvSpPr>
            <a:spLocks noChangeArrowheads="1"/>
          </p:cNvSpPr>
          <p:nvPr/>
        </p:nvSpPr>
        <p:spPr bwMode="auto">
          <a:xfrm>
            <a:off x="4248000" y="35280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Line 15"/>
          <p:cNvSpPr>
            <a:spLocks noChangeShapeType="1"/>
          </p:cNvSpPr>
          <p:nvPr/>
        </p:nvSpPr>
        <p:spPr bwMode="auto">
          <a:xfrm flipH="1">
            <a:off x="4591202" y="2819400"/>
            <a:ext cx="2495398" cy="7086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albeit </a:t>
            </a:r>
            <a:r>
              <a:rPr lang="en-US" altLang="zh-CN" sz="2000" b="1" kern="0" dirty="0" err="1">
                <a:solidFill>
                  <a:srgbClr val="00B0F0"/>
                </a:solidFill>
              </a:rPr>
              <a:t>ld</a:t>
            </a:r>
            <a:r>
              <a:rPr lang="en-US" altLang="zh-CN" sz="2000" b="1" kern="0" dirty="0">
                <a:solidFill>
                  <a:srgbClr val="00B0F0"/>
                </a:solidFill>
              </a:rPr>
              <a:t> is issued in CC4, should wait until </a:t>
            </a:r>
            <a:r>
              <a:rPr lang="en-US" altLang="zh-CN" sz="2000" b="1" kern="0" dirty="0" err="1">
                <a:solidFill>
                  <a:srgbClr val="00B0F0"/>
                </a:solidFill>
              </a:rPr>
              <a:t>bne</a:t>
            </a:r>
            <a:r>
              <a:rPr lang="en-US" altLang="zh-CN" sz="2000" b="1" kern="0" dirty="0">
                <a:solidFill>
                  <a:srgbClr val="00B0F0"/>
                </a:solidFill>
              </a:rPr>
              <a:t> is determined </a:t>
            </a:r>
            <a:endParaRPr lang="en-US" altLang="zh-CN" sz="2000" b="1" kern="0" dirty="0">
              <a:solidFill>
                <a:srgbClr val="00B0F0"/>
              </a:solidFill>
            </a:endParaRPr>
          </a:p>
          <a:p>
            <a:pPr eaLnBrk="1" hangingPunct="1">
              <a:buFontTx/>
              <a:buNone/>
              <a:defRPr/>
            </a:pPr>
            <a:r>
              <a:rPr lang="en-US" altLang="zh-CN" sz="2000" b="1" kern="0" dirty="0">
                <a:solidFill>
                  <a:srgbClr val="00B0F0"/>
                </a:solidFill>
              </a:rPr>
              <a:t>as taken in CC7 and start execution in CC8; </a:t>
            </a:r>
            <a:endParaRPr lang="en-US" altLang="zh-CN" sz="2000" b="1" kern="0" dirty="0">
              <a:solidFill>
                <a:srgbClr val="00B0F0"/>
              </a:solidFill>
            </a:endParaRPr>
          </a:p>
        </p:txBody>
      </p:sp>
      <p:sp>
        <p:nvSpPr>
          <p:cNvPr id="6" name="AutoShape 5"/>
          <p:cNvSpPr>
            <a:spLocks noChangeArrowheads="1"/>
          </p:cNvSpPr>
          <p:nvPr/>
        </p:nvSpPr>
        <p:spPr bwMode="auto">
          <a:xfrm>
            <a:off x="4248000" y="38268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Freeform 7"/>
          <p:cNvSpPr/>
          <p:nvPr/>
        </p:nvSpPr>
        <p:spPr>
          <a:xfrm>
            <a:off x="4032956" y="3676186"/>
            <a:ext cx="316020" cy="288000"/>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dependent on x2, which is available in CC10 </a:t>
            </a:r>
            <a:endParaRPr lang="en-US" altLang="zh-CN" sz="2000" b="1" kern="0" dirty="0">
              <a:solidFill>
                <a:srgbClr val="00B0F0"/>
              </a:solidFill>
            </a:endParaRPr>
          </a:p>
        </p:txBody>
      </p:sp>
      <p:sp>
        <p:nvSpPr>
          <p:cNvPr id="6" name="AutoShape 5"/>
          <p:cNvSpPr>
            <a:spLocks noChangeArrowheads="1"/>
          </p:cNvSpPr>
          <p:nvPr/>
        </p:nvSpPr>
        <p:spPr bwMode="auto">
          <a:xfrm>
            <a:off x="4248000" y="41316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Line 15"/>
          <p:cNvSpPr>
            <a:spLocks noChangeShapeType="1"/>
          </p:cNvSpPr>
          <p:nvPr/>
        </p:nvSpPr>
        <p:spPr bwMode="auto">
          <a:xfrm flipH="1">
            <a:off x="4552800" y="3962400"/>
            <a:ext cx="2533800" cy="2880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functional unit for address calculation is occupied by </a:t>
            </a:r>
            <a:r>
              <a:rPr lang="en-US" altLang="zh-CN" sz="2000" b="1" kern="0" dirty="0" err="1">
                <a:solidFill>
                  <a:srgbClr val="00B0F0"/>
                </a:solidFill>
              </a:rPr>
              <a:t>ld</a:t>
            </a:r>
            <a:r>
              <a:rPr lang="en-US" altLang="zh-CN" sz="2000" b="1" kern="0" dirty="0">
                <a:solidFill>
                  <a:srgbClr val="00B0F0"/>
                </a:solidFill>
              </a:rPr>
              <a:t> in CC8;</a:t>
            </a:r>
            <a:endParaRPr lang="en-US" altLang="zh-CN" sz="2000" b="1" kern="0" dirty="0">
              <a:solidFill>
                <a:srgbClr val="00B0F0"/>
              </a:solidFill>
            </a:endParaRPr>
          </a:p>
          <a:p>
            <a:pPr eaLnBrk="1" hangingPunct="1">
              <a:buFontTx/>
              <a:buNone/>
              <a:defRPr/>
            </a:pPr>
            <a:r>
              <a:rPr lang="en-US" altLang="zh-CN" sz="2000" b="1" kern="0" dirty="0" err="1">
                <a:solidFill>
                  <a:srgbClr val="00B0F0"/>
                </a:solidFill>
              </a:rPr>
              <a:t>sd</a:t>
            </a:r>
            <a:r>
              <a:rPr lang="en-US" altLang="zh-CN" sz="2000" b="1" kern="0" dirty="0">
                <a:solidFill>
                  <a:srgbClr val="00B0F0"/>
                </a:solidFill>
              </a:rPr>
              <a:t> waits till CC9 for computing effective address; </a:t>
            </a:r>
            <a:endParaRPr lang="en-US" altLang="zh-CN" sz="2000" b="1" kern="0" dirty="0">
              <a:solidFill>
                <a:srgbClr val="00B0F0"/>
              </a:solidFill>
            </a:endParaRPr>
          </a:p>
        </p:txBody>
      </p:sp>
      <p:sp>
        <p:nvSpPr>
          <p:cNvPr id="6" name="AutoShape 5"/>
          <p:cNvSpPr>
            <a:spLocks noChangeArrowheads="1"/>
          </p:cNvSpPr>
          <p:nvPr/>
        </p:nvSpPr>
        <p:spPr bwMode="auto">
          <a:xfrm>
            <a:off x="4248000" y="44196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Freeform 7"/>
          <p:cNvSpPr/>
          <p:nvPr/>
        </p:nvSpPr>
        <p:spPr>
          <a:xfrm>
            <a:off x="4032956" y="3962400"/>
            <a:ext cx="316020" cy="591015"/>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dependent on x2, which is available in CC12</a:t>
            </a:r>
            <a:endParaRPr lang="en-US" altLang="zh-CN" sz="2000" b="1" kern="0" dirty="0">
              <a:solidFill>
                <a:srgbClr val="00B0F0"/>
              </a:solidFill>
            </a:endParaRPr>
          </a:p>
        </p:txBody>
      </p:sp>
      <p:sp>
        <p:nvSpPr>
          <p:cNvPr id="7" name="AutoShape 5"/>
          <p:cNvSpPr>
            <a:spLocks noChangeArrowheads="1"/>
          </p:cNvSpPr>
          <p:nvPr/>
        </p:nvSpPr>
        <p:spPr bwMode="auto">
          <a:xfrm>
            <a:off x="5638800" y="44208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9" name="Line 15"/>
          <p:cNvSpPr>
            <a:spLocks noChangeShapeType="1"/>
          </p:cNvSpPr>
          <p:nvPr/>
        </p:nvSpPr>
        <p:spPr bwMode="auto">
          <a:xfrm flipH="1">
            <a:off x="5954714" y="4287000"/>
            <a:ext cx="1131886" cy="1326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albeit </a:t>
            </a:r>
            <a:r>
              <a:rPr lang="en-US" altLang="zh-CN" sz="2000" b="1" kern="0" dirty="0" err="1">
                <a:solidFill>
                  <a:srgbClr val="00B0F0"/>
                </a:solidFill>
              </a:rPr>
              <a:t>ld</a:t>
            </a:r>
            <a:r>
              <a:rPr lang="en-US" altLang="zh-CN" sz="2000" b="1" kern="0" dirty="0">
                <a:solidFill>
                  <a:srgbClr val="00B0F0"/>
                </a:solidFill>
              </a:rPr>
              <a:t> is issued in CC5, should wait until </a:t>
            </a:r>
            <a:r>
              <a:rPr lang="en-US" altLang="zh-CN" sz="2000" b="1" kern="0" dirty="0" err="1">
                <a:solidFill>
                  <a:srgbClr val="00B0F0"/>
                </a:solidFill>
              </a:rPr>
              <a:t>bne</a:t>
            </a:r>
            <a:r>
              <a:rPr lang="en-US" altLang="zh-CN" sz="2000" b="1" kern="0" dirty="0">
                <a:solidFill>
                  <a:srgbClr val="00B0F0"/>
                </a:solidFill>
              </a:rPr>
              <a:t> is determined </a:t>
            </a:r>
            <a:endParaRPr lang="en-US" altLang="zh-CN" sz="2000" b="1" kern="0" dirty="0">
              <a:solidFill>
                <a:srgbClr val="00B0F0"/>
              </a:solidFill>
            </a:endParaRPr>
          </a:p>
          <a:p>
            <a:pPr eaLnBrk="1" hangingPunct="1">
              <a:buFontTx/>
              <a:buNone/>
              <a:defRPr/>
            </a:pPr>
            <a:r>
              <a:rPr lang="en-US" altLang="zh-CN" sz="2000" b="1" kern="0" dirty="0">
                <a:solidFill>
                  <a:srgbClr val="00B0F0"/>
                </a:solidFill>
              </a:rPr>
              <a:t>as taken in CC7 and start execution in CC8;</a:t>
            </a:r>
            <a:endParaRPr lang="en-US" altLang="zh-CN" sz="2000" b="1" kern="0" dirty="0">
              <a:solidFill>
                <a:srgbClr val="00B0F0"/>
              </a:solidFill>
            </a:endParaRPr>
          </a:p>
        </p:txBody>
      </p:sp>
      <p:sp>
        <p:nvSpPr>
          <p:cNvPr id="8" name="AutoShape 5"/>
          <p:cNvSpPr>
            <a:spLocks noChangeArrowheads="1"/>
          </p:cNvSpPr>
          <p:nvPr/>
        </p:nvSpPr>
        <p:spPr bwMode="auto">
          <a:xfrm>
            <a:off x="4248000" y="47244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 name="Freeform 9"/>
          <p:cNvSpPr/>
          <p:nvPr/>
        </p:nvSpPr>
        <p:spPr>
          <a:xfrm>
            <a:off x="4032956" y="3676186"/>
            <a:ext cx="316020" cy="1208456"/>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utoShape 5"/>
          <p:cNvSpPr>
            <a:spLocks noChangeArrowheads="1"/>
          </p:cNvSpPr>
          <p:nvPr/>
        </p:nvSpPr>
        <p:spPr bwMode="auto">
          <a:xfrm>
            <a:off x="4248000" y="47232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76238"/>
            <a:ext cx="9144000" cy="648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Ideal IPC &amp; </a:t>
            </a:r>
            <a:r>
              <a:rPr lang="en-US" altLang="zh-CN" dirty="0">
                <a:solidFill>
                  <a:schemeClr val="bg1"/>
                </a:solidFill>
              </a:rPr>
              <a:t>1</a:t>
            </a:r>
            <a:r>
              <a:rPr lang="en-US" altLang="zh-CN" dirty="0"/>
              <a:t> Data Path </a:t>
            </a:r>
            <a:r>
              <a:rPr lang="en-US" altLang="zh-CN" dirty="0">
                <a:solidFill>
                  <a:srgbClr val="92D050"/>
                </a:solidFill>
              </a:rPr>
              <a:t>&gt;</a:t>
            </a:r>
            <a:r>
              <a:rPr lang="en-US" altLang="zh-CN" dirty="0"/>
              <a:t> 1</a:t>
            </a:r>
            <a:br>
              <a:rPr lang="en-US" altLang="zh-CN" dirty="0"/>
            </a:br>
            <a:endParaRPr lang="en-US" altLang="zh-CN" dirty="0"/>
          </a:p>
        </p:txBody>
      </p:sp>
      <p:sp>
        <p:nvSpPr>
          <p:cNvPr id="2" name="TextBox 1"/>
          <p:cNvSpPr txBox="1"/>
          <p:nvPr/>
        </p:nvSpPr>
        <p:spPr>
          <a:xfrm>
            <a:off x="3710568" y="1511539"/>
            <a:ext cx="762000" cy="769441"/>
          </a:xfrm>
          <a:prstGeom prst="rect">
            <a:avLst/>
          </a:prstGeom>
          <a:noFill/>
        </p:spPr>
        <p:txBody>
          <a:bodyPr wrap="square" rtlCol="0">
            <a:spAutoFit/>
          </a:bodyPr>
          <a:lstStyle/>
          <a:p>
            <a:pPr algn="ctr"/>
            <a:r>
              <a:rPr lang="en-US" sz="4400" b="1" dirty="0">
                <a:solidFill>
                  <a:srgbClr val="92D050"/>
                </a:solidFill>
                <a:latin typeface="+mn-lt"/>
              </a:rPr>
              <a:t>M</a:t>
            </a:r>
            <a:endParaRPr lang="en-US" sz="4400" b="1" dirty="0">
              <a:solidFill>
                <a:srgbClr val="92D050"/>
              </a:solidFill>
              <a:latin typeface="+mn-lt"/>
            </a:endParaRPr>
          </a:p>
        </p:txBody>
      </p:sp>
      <p:sp>
        <p:nvSpPr>
          <p:cNvPr id="5" name="TextBox 4"/>
          <p:cNvSpPr txBox="1"/>
          <p:nvPr/>
        </p:nvSpPr>
        <p:spPr>
          <a:xfrm>
            <a:off x="3695700" y="2088000"/>
            <a:ext cx="762000" cy="769441"/>
          </a:xfrm>
          <a:prstGeom prst="rect">
            <a:avLst/>
          </a:prstGeom>
          <a:noFill/>
        </p:spPr>
        <p:txBody>
          <a:bodyPr wrap="square" rtlCol="0">
            <a:spAutoFit/>
          </a:bodyPr>
          <a:lstStyle/>
          <a:p>
            <a:pPr algn="ctr"/>
            <a:r>
              <a:rPr lang="en-US" sz="4400" b="1" dirty="0">
                <a:solidFill>
                  <a:srgbClr val="92D050"/>
                </a:solidFill>
                <a:latin typeface="+mn-lt"/>
              </a:rPr>
              <a:t>O</a:t>
            </a:r>
            <a:endParaRPr lang="en-US" sz="4400" b="1" dirty="0">
              <a:solidFill>
                <a:srgbClr val="92D050"/>
              </a:solidFill>
              <a:latin typeface="+mn-lt"/>
            </a:endParaRPr>
          </a:p>
        </p:txBody>
      </p:sp>
      <p:sp>
        <p:nvSpPr>
          <p:cNvPr id="6" name="TextBox 5"/>
          <p:cNvSpPr txBox="1"/>
          <p:nvPr/>
        </p:nvSpPr>
        <p:spPr>
          <a:xfrm>
            <a:off x="3695700" y="2703668"/>
            <a:ext cx="762000" cy="769441"/>
          </a:xfrm>
          <a:prstGeom prst="rect">
            <a:avLst/>
          </a:prstGeom>
          <a:noFill/>
        </p:spPr>
        <p:txBody>
          <a:bodyPr wrap="square" rtlCol="0">
            <a:spAutoFit/>
          </a:bodyPr>
          <a:lstStyle/>
          <a:p>
            <a:pPr algn="ctr"/>
            <a:r>
              <a:rPr lang="en-US" sz="4400" b="1" dirty="0">
                <a:solidFill>
                  <a:srgbClr val="92D050"/>
                </a:solidFill>
                <a:latin typeface="+mn-lt"/>
              </a:rPr>
              <a:t>R</a:t>
            </a:r>
            <a:endParaRPr lang="en-US" sz="4400" b="1" dirty="0">
              <a:solidFill>
                <a:srgbClr val="92D050"/>
              </a:solidFill>
              <a:latin typeface="+mn-lt"/>
            </a:endParaRPr>
          </a:p>
        </p:txBody>
      </p:sp>
      <p:sp>
        <p:nvSpPr>
          <p:cNvPr id="7" name="TextBox 6"/>
          <p:cNvSpPr txBox="1"/>
          <p:nvPr/>
        </p:nvSpPr>
        <p:spPr>
          <a:xfrm>
            <a:off x="3695700" y="3276911"/>
            <a:ext cx="762000" cy="769441"/>
          </a:xfrm>
          <a:prstGeom prst="rect">
            <a:avLst/>
          </a:prstGeom>
          <a:noFill/>
        </p:spPr>
        <p:txBody>
          <a:bodyPr wrap="square" rtlCol="0">
            <a:spAutoFit/>
          </a:bodyPr>
          <a:lstStyle/>
          <a:p>
            <a:pPr algn="ctr"/>
            <a:r>
              <a:rPr lang="en-US" sz="4400" b="1" dirty="0">
                <a:solidFill>
                  <a:srgbClr val="92D050"/>
                </a:solidFill>
                <a:latin typeface="+mn-lt"/>
              </a:rPr>
              <a:t>E</a:t>
            </a:r>
            <a:endParaRPr lang="en-US" sz="4400" b="1" dirty="0">
              <a:solidFill>
                <a:srgbClr val="92D050"/>
              </a:solidFill>
              <a:latin typeface="+mn-lt"/>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err="1">
                <a:solidFill>
                  <a:srgbClr val="FFC000"/>
                </a:solidFill>
              </a:rPr>
              <a:t>sd</a:t>
            </a:r>
            <a:r>
              <a:rPr lang="en-US" altLang="zh-CN" sz="2000" b="1" kern="0" dirty="0">
                <a:solidFill>
                  <a:srgbClr val="FFC000"/>
                </a:solidFill>
              </a:rPr>
              <a:t> reads x1 in CC9;</a:t>
            </a:r>
            <a:endParaRPr lang="en-US" altLang="zh-CN" sz="2000" b="1" kern="0" dirty="0">
              <a:solidFill>
                <a:srgbClr val="FFC000"/>
              </a:solidFill>
            </a:endParaRPr>
          </a:p>
          <a:p>
            <a:pPr eaLnBrk="1" hangingPunct="1">
              <a:buFontTx/>
              <a:buNone/>
              <a:defRPr/>
            </a:pPr>
            <a:r>
              <a:rPr lang="en-US" altLang="zh-CN" sz="2000" b="1" kern="0" dirty="0" err="1">
                <a:solidFill>
                  <a:srgbClr val="FFC000"/>
                </a:solidFill>
              </a:rPr>
              <a:t>addi</a:t>
            </a:r>
            <a:r>
              <a:rPr lang="en-US" altLang="zh-CN" sz="2000" b="1" kern="0" dirty="0">
                <a:solidFill>
                  <a:srgbClr val="FFC000"/>
                </a:solidFill>
              </a:rPr>
              <a:t> writes x1 in CC9;</a:t>
            </a:r>
            <a:endParaRPr lang="en-US" altLang="zh-CN" sz="2000" b="1" kern="0" dirty="0">
              <a:solidFill>
                <a:srgbClr val="FFC000"/>
              </a:solidFill>
            </a:endParaRPr>
          </a:p>
          <a:p>
            <a:pPr eaLnBrk="1" hangingPunct="1">
              <a:buFontTx/>
              <a:buNone/>
              <a:defRPr/>
            </a:pPr>
            <a:r>
              <a:rPr lang="en-US" altLang="zh-CN" sz="2000" b="1" kern="0" dirty="0">
                <a:solidFill>
                  <a:srgbClr val="FFC000"/>
                </a:solidFill>
              </a:rPr>
              <a:t>traditional pipeline requiring write-then-read cannot support </a:t>
            </a:r>
            <a:endParaRPr lang="en-US" altLang="zh-CN" sz="2000" b="1" kern="0" dirty="0">
              <a:solidFill>
                <a:srgbClr val="FFC000"/>
              </a:solidFill>
            </a:endParaRPr>
          </a:p>
          <a:p>
            <a:pPr eaLnBrk="1" hangingPunct="1">
              <a:buFontTx/>
              <a:buNone/>
              <a:defRPr/>
            </a:pPr>
            <a:r>
              <a:rPr lang="en-US" altLang="zh-CN" sz="2000" b="1" kern="0" dirty="0">
                <a:solidFill>
                  <a:srgbClr val="FFC000"/>
                </a:solidFill>
              </a:rPr>
              <a:t>this; </a:t>
            </a:r>
            <a:endParaRPr lang="en-US" altLang="zh-CN" sz="2000" b="1" kern="0" dirty="0">
              <a:solidFill>
                <a:srgbClr val="FFC000"/>
              </a:solidFill>
            </a:endParaRPr>
          </a:p>
        </p:txBody>
      </p:sp>
      <p:sp>
        <p:nvSpPr>
          <p:cNvPr id="8" name="AutoShape 5"/>
          <p:cNvSpPr>
            <a:spLocks noChangeArrowheads="1"/>
          </p:cNvSpPr>
          <p:nvPr/>
        </p:nvSpPr>
        <p:spPr bwMode="auto">
          <a:xfrm>
            <a:off x="4248000" y="4419600"/>
            <a:ext cx="304800" cy="288000"/>
          </a:xfrm>
          <a:prstGeom prst="roundRect">
            <a:avLst>
              <a:gd name="adj" fmla="val 16667"/>
            </a:avLst>
          </a:prstGeom>
          <a:noFill/>
          <a:ln w="57150">
            <a:solidFill>
              <a:srgbClr val="FFC00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AutoShape 5"/>
          <p:cNvSpPr>
            <a:spLocks noChangeArrowheads="1"/>
          </p:cNvSpPr>
          <p:nvPr/>
        </p:nvSpPr>
        <p:spPr bwMode="auto">
          <a:xfrm>
            <a:off x="7056000" y="4720683"/>
            <a:ext cx="304800" cy="288000"/>
          </a:xfrm>
          <a:prstGeom prst="roundRect">
            <a:avLst>
              <a:gd name="adj" fmla="val 16667"/>
            </a:avLst>
          </a:prstGeom>
          <a:noFill/>
          <a:ln w="57150">
            <a:solidFill>
              <a:srgbClr val="FFC00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err="1">
                <a:solidFill>
                  <a:srgbClr val="FFC000"/>
                </a:solidFill>
              </a:rPr>
              <a:t>sd</a:t>
            </a:r>
            <a:r>
              <a:rPr lang="en-US" altLang="zh-CN" sz="2000" b="1" kern="0" dirty="0">
                <a:solidFill>
                  <a:srgbClr val="FFC000"/>
                </a:solidFill>
              </a:rPr>
              <a:t> reads x1 in CC9;</a:t>
            </a:r>
            <a:endParaRPr lang="en-US" altLang="zh-CN" sz="2000" b="1" kern="0" dirty="0">
              <a:solidFill>
                <a:srgbClr val="FFC000"/>
              </a:solidFill>
            </a:endParaRPr>
          </a:p>
          <a:p>
            <a:pPr eaLnBrk="1" hangingPunct="1">
              <a:buFontTx/>
              <a:buNone/>
              <a:defRPr/>
            </a:pPr>
            <a:r>
              <a:rPr lang="en-US" altLang="zh-CN" sz="2000" b="1" kern="0" dirty="0" err="1">
                <a:solidFill>
                  <a:srgbClr val="FFC000"/>
                </a:solidFill>
              </a:rPr>
              <a:t>addi</a:t>
            </a:r>
            <a:r>
              <a:rPr lang="en-US" altLang="zh-CN" sz="2000" b="1" kern="0" dirty="0">
                <a:solidFill>
                  <a:srgbClr val="FFC000"/>
                </a:solidFill>
              </a:rPr>
              <a:t> writes x1 in CC9;</a:t>
            </a:r>
            <a:endParaRPr lang="en-US" altLang="zh-CN" sz="2000" b="1" kern="0" dirty="0">
              <a:solidFill>
                <a:srgbClr val="FFC000"/>
              </a:solidFill>
            </a:endParaRPr>
          </a:p>
          <a:p>
            <a:pPr eaLnBrk="1" hangingPunct="1">
              <a:buFontTx/>
              <a:buNone/>
              <a:defRPr/>
            </a:pPr>
            <a:r>
              <a:rPr lang="en-US" altLang="zh-CN" sz="2000" b="1" kern="0" dirty="0">
                <a:solidFill>
                  <a:srgbClr val="92D050"/>
                </a:solidFill>
              </a:rPr>
              <a:t>understanding: dynamically scheduled pipeline monitors x1 </a:t>
            </a:r>
            <a:endParaRPr lang="en-US" altLang="zh-CN" sz="2000" b="1" kern="0" dirty="0">
              <a:solidFill>
                <a:srgbClr val="92D050"/>
              </a:solidFill>
            </a:endParaRPr>
          </a:p>
          <a:p>
            <a:pPr eaLnBrk="1" hangingPunct="1">
              <a:buFontTx/>
              <a:buNone/>
              <a:defRPr/>
            </a:pPr>
            <a:r>
              <a:rPr lang="en-US" altLang="zh-CN" sz="2000" b="1" kern="0" dirty="0">
                <a:solidFill>
                  <a:srgbClr val="92D050"/>
                </a:solidFill>
              </a:rPr>
              <a:t>and reads its value to store buffer upon available, which </a:t>
            </a:r>
            <a:endParaRPr lang="en-US" altLang="zh-CN" sz="2000" b="1" kern="0" dirty="0">
              <a:solidFill>
                <a:srgbClr val="92D050"/>
              </a:solidFill>
            </a:endParaRPr>
          </a:p>
          <a:p>
            <a:pPr eaLnBrk="1" hangingPunct="1">
              <a:buFontTx/>
              <a:buNone/>
              <a:defRPr/>
            </a:pPr>
            <a:r>
              <a:rPr lang="en-US" altLang="zh-CN" sz="2000" b="1" kern="0" dirty="0">
                <a:solidFill>
                  <a:srgbClr val="92D050"/>
                </a:solidFill>
              </a:rPr>
              <a:t>is ready prior to CC9 </a:t>
            </a:r>
            <a:endParaRPr lang="en-US" altLang="zh-CN" sz="2000" b="1" kern="0" dirty="0">
              <a:solidFill>
                <a:srgbClr val="92D050"/>
              </a:solidFill>
            </a:endParaRPr>
          </a:p>
        </p:txBody>
      </p:sp>
      <p:sp>
        <p:nvSpPr>
          <p:cNvPr id="8" name="AutoShape 5"/>
          <p:cNvSpPr>
            <a:spLocks noChangeArrowheads="1"/>
          </p:cNvSpPr>
          <p:nvPr/>
        </p:nvSpPr>
        <p:spPr bwMode="auto">
          <a:xfrm>
            <a:off x="4248000" y="4419600"/>
            <a:ext cx="304800" cy="288000"/>
          </a:xfrm>
          <a:prstGeom prst="roundRect">
            <a:avLst>
              <a:gd name="adj" fmla="val 16667"/>
            </a:avLst>
          </a:prstGeom>
          <a:noFill/>
          <a:ln w="57150">
            <a:solidFill>
              <a:srgbClr val="FFC00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AutoShape 5"/>
          <p:cNvSpPr>
            <a:spLocks noChangeArrowheads="1"/>
          </p:cNvSpPr>
          <p:nvPr/>
        </p:nvSpPr>
        <p:spPr bwMode="auto">
          <a:xfrm>
            <a:off x="7056000" y="4720683"/>
            <a:ext cx="304800" cy="288000"/>
          </a:xfrm>
          <a:prstGeom prst="roundRect">
            <a:avLst>
              <a:gd name="adj" fmla="val 16667"/>
            </a:avLst>
          </a:prstGeom>
          <a:noFill/>
          <a:ln w="57150">
            <a:solidFill>
              <a:srgbClr val="FFC00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pic>
        <p:nvPicPr>
          <p:cNvPr id="2" name="Picture 1"/>
          <p:cNvPicPr>
            <a:picLocks noChangeAspect="1"/>
          </p:cNvPicPr>
          <p:nvPr/>
        </p:nvPicPr>
        <p:blipFill>
          <a:blip r:embed="rId2"/>
          <a:stretch>
            <a:fillRect/>
          </a:stretch>
        </p:blipFill>
        <p:spPr>
          <a:xfrm>
            <a:off x="5105400" y="0"/>
            <a:ext cx="4023770" cy="78625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err="1">
                <a:solidFill>
                  <a:srgbClr val="00B0F0"/>
                </a:solidFill>
              </a:rPr>
              <a:t>sd</a:t>
            </a:r>
            <a:r>
              <a:rPr lang="en-US" altLang="zh-CN" sz="2000" b="1" kern="0" dirty="0">
                <a:solidFill>
                  <a:srgbClr val="00B0F0"/>
                </a:solidFill>
              </a:rPr>
              <a:t> reads x1 value from buffer in CC9;</a:t>
            </a:r>
            <a:endParaRPr lang="en-US" altLang="zh-CN" sz="2000" b="1" kern="0" dirty="0">
              <a:solidFill>
                <a:srgbClr val="00B0F0"/>
              </a:solidFill>
            </a:endParaRPr>
          </a:p>
          <a:p>
            <a:pPr eaLnBrk="1" hangingPunct="1">
              <a:buFontTx/>
              <a:buNone/>
              <a:defRPr/>
            </a:pPr>
            <a:r>
              <a:rPr lang="en-US" altLang="zh-CN" sz="2000" b="1" kern="0" dirty="0" err="1">
                <a:solidFill>
                  <a:srgbClr val="00B0F0"/>
                </a:solidFill>
              </a:rPr>
              <a:t>addi</a:t>
            </a:r>
            <a:r>
              <a:rPr lang="en-US" altLang="zh-CN" sz="2000" b="1" kern="0" dirty="0">
                <a:solidFill>
                  <a:srgbClr val="00B0F0"/>
                </a:solidFill>
              </a:rPr>
              <a:t> writes x1 in CC9;</a:t>
            </a:r>
            <a:endParaRPr lang="en-US" altLang="zh-CN" sz="2000" b="1" kern="0" dirty="0">
              <a:solidFill>
                <a:srgbClr val="00B0F0"/>
              </a:solidFill>
            </a:endParaRPr>
          </a:p>
          <a:p>
            <a:pPr eaLnBrk="1" hangingPunct="1">
              <a:buFontTx/>
              <a:buNone/>
              <a:defRPr/>
            </a:pPr>
            <a:r>
              <a:rPr lang="en-US" altLang="zh-CN" sz="2000" b="1" kern="0" dirty="0">
                <a:solidFill>
                  <a:srgbClr val="92D050"/>
                </a:solidFill>
              </a:rPr>
              <a:t> </a:t>
            </a:r>
            <a:endParaRPr lang="en-US" altLang="zh-CN" sz="2000" b="1" kern="0" dirty="0">
              <a:solidFill>
                <a:srgbClr val="92D050"/>
              </a:solidFill>
            </a:endParaRPr>
          </a:p>
        </p:txBody>
      </p:sp>
      <p:sp>
        <p:nvSpPr>
          <p:cNvPr id="8" name="AutoShape 5"/>
          <p:cNvSpPr>
            <a:spLocks noChangeArrowheads="1"/>
          </p:cNvSpPr>
          <p:nvPr/>
        </p:nvSpPr>
        <p:spPr bwMode="auto">
          <a:xfrm>
            <a:off x="4248000" y="44196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 name="AutoShape 5"/>
          <p:cNvSpPr>
            <a:spLocks noChangeArrowheads="1"/>
          </p:cNvSpPr>
          <p:nvPr/>
        </p:nvSpPr>
        <p:spPr bwMode="auto">
          <a:xfrm>
            <a:off x="7056000" y="4720683"/>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dependent on x2, which is available in CC12</a:t>
            </a:r>
            <a:endParaRPr lang="en-US" altLang="zh-CN" sz="2000" b="1" kern="0" dirty="0">
              <a:solidFill>
                <a:srgbClr val="00B0F0"/>
              </a:solidFill>
            </a:endParaRPr>
          </a:p>
          <a:p>
            <a:pPr eaLnBrk="1" hangingPunct="1">
              <a:buFontTx/>
              <a:buNone/>
              <a:defRPr/>
            </a:pPr>
            <a:endParaRPr lang="en-US" altLang="zh-CN" sz="2000" b="1" kern="0" dirty="0">
              <a:solidFill>
                <a:srgbClr val="00B0F0"/>
              </a:solidFill>
            </a:endParaRPr>
          </a:p>
          <a:p>
            <a:pPr eaLnBrk="1" hangingPunct="1">
              <a:buFontTx/>
              <a:buNone/>
              <a:defRPr/>
            </a:pPr>
            <a:r>
              <a:rPr lang="en-US" altLang="zh-CN" sz="2000" b="1" kern="0" dirty="0">
                <a:solidFill>
                  <a:srgbClr val="92D050"/>
                </a:solidFill>
              </a:rPr>
              <a:t> </a:t>
            </a:r>
            <a:endParaRPr lang="en-US" altLang="zh-CN" sz="2000" b="1" kern="0" dirty="0">
              <a:solidFill>
                <a:srgbClr val="92D050"/>
              </a:solidFill>
            </a:endParaRPr>
          </a:p>
        </p:txBody>
      </p:sp>
      <p:sp>
        <p:nvSpPr>
          <p:cNvPr id="8" name="AutoShape 5"/>
          <p:cNvSpPr>
            <a:spLocks noChangeArrowheads="1"/>
          </p:cNvSpPr>
          <p:nvPr/>
        </p:nvSpPr>
        <p:spPr bwMode="auto">
          <a:xfrm>
            <a:off x="4248000" y="50292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 name="Line 15"/>
          <p:cNvSpPr>
            <a:spLocks noChangeShapeType="1"/>
          </p:cNvSpPr>
          <p:nvPr/>
        </p:nvSpPr>
        <p:spPr bwMode="auto">
          <a:xfrm flipH="1">
            <a:off x="4591202" y="4343400"/>
            <a:ext cx="2495398" cy="7086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righ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albeit </a:t>
            </a:r>
            <a:r>
              <a:rPr lang="en-US" altLang="zh-CN" sz="2000" b="1" kern="0" dirty="0" err="1">
                <a:solidFill>
                  <a:srgbClr val="00B0F0"/>
                </a:solidFill>
              </a:rPr>
              <a:t>ld</a:t>
            </a:r>
            <a:r>
              <a:rPr lang="en-US" altLang="zh-CN" sz="2000" b="1" kern="0" dirty="0">
                <a:solidFill>
                  <a:srgbClr val="00B0F0"/>
                </a:solidFill>
              </a:rPr>
              <a:t> is issued in CC7, should wait until </a:t>
            </a:r>
            <a:r>
              <a:rPr lang="en-US" altLang="zh-CN" sz="2000" b="1" kern="0" dirty="0" err="1">
                <a:solidFill>
                  <a:srgbClr val="00B0F0"/>
                </a:solidFill>
              </a:rPr>
              <a:t>bne</a:t>
            </a:r>
            <a:r>
              <a:rPr lang="en-US" altLang="zh-CN" sz="2000" b="1" kern="0" dirty="0">
                <a:solidFill>
                  <a:srgbClr val="00B0F0"/>
                </a:solidFill>
              </a:rPr>
              <a:t> is determined </a:t>
            </a:r>
            <a:endParaRPr lang="en-US" altLang="zh-CN" sz="2000" b="1" kern="0" dirty="0">
              <a:solidFill>
                <a:srgbClr val="00B0F0"/>
              </a:solidFill>
            </a:endParaRPr>
          </a:p>
          <a:p>
            <a:pPr eaLnBrk="1" hangingPunct="1">
              <a:buFontTx/>
              <a:buNone/>
              <a:defRPr/>
            </a:pPr>
            <a:r>
              <a:rPr lang="en-US" altLang="zh-CN" sz="2000" b="1" kern="0" dirty="0">
                <a:solidFill>
                  <a:srgbClr val="00B0F0"/>
                </a:solidFill>
              </a:rPr>
              <a:t>as taken in CC13 and start execution in CC14; </a:t>
            </a:r>
            <a:endParaRPr lang="en-US" altLang="zh-CN" sz="2000" b="1" kern="0" dirty="0">
              <a:solidFill>
                <a:srgbClr val="00B0F0"/>
              </a:solidFill>
            </a:endParaRPr>
          </a:p>
          <a:p>
            <a:pPr eaLnBrk="1" hangingPunct="1">
              <a:buFontTx/>
              <a:buNone/>
              <a:defRPr/>
            </a:pPr>
            <a:endParaRPr lang="en-US" altLang="zh-CN" sz="2000" b="1" kern="0" dirty="0">
              <a:solidFill>
                <a:srgbClr val="00B0F0"/>
              </a:solidFill>
            </a:endParaRPr>
          </a:p>
          <a:p>
            <a:pPr eaLnBrk="1" hangingPunct="1">
              <a:buFontTx/>
              <a:buNone/>
              <a:defRPr/>
            </a:pPr>
            <a:endParaRPr lang="en-US" altLang="zh-CN" sz="2000" b="1" kern="0" dirty="0">
              <a:solidFill>
                <a:srgbClr val="00B0F0"/>
              </a:solidFill>
            </a:endParaRPr>
          </a:p>
          <a:p>
            <a:pPr eaLnBrk="1" hangingPunct="1">
              <a:buFontTx/>
              <a:buNone/>
              <a:defRPr/>
            </a:pPr>
            <a:r>
              <a:rPr lang="en-US" altLang="zh-CN" sz="2000" b="1" kern="0" dirty="0">
                <a:solidFill>
                  <a:srgbClr val="92D050"/>
                </a:solidFill>
              </a:rPr>
              <a:t> </a:t>
            </a:r>
            <a:endParaRPr lang="en-US" altLang="zh-CN" sz="2000" b="1" kern="0" dirty="0">
              <a:solidFill>
                <a:srgbClr val="92D050"/>
              </a:solidFill>
            </a:endParaRPr>
          </a:p>
        </p:txBody>
      </p:sp>
      <p:sp>
        <p:nvSpPr>
          <p:cNvPr id="9" name="AutoShape 5"/>
          <p:cNvSpPr>
            <a:spLocks noChangeArrowheads="1"/>
          </p:cNvSpPr>
          <p:nvPr/>
        </p:nvSpPr>
        <p:spPr bwMode="auto">
          <a:xfrm>
            <a:off x="4248000" y="53340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Freeform 10"/>
          <p:cNvSpPr/>
          <p:nvPr/>
        </p:nvSpPr>
        <p:spPr>
          <a:xfrm>
            <a:off x="3962400" y="5181600"/>
            <a:ext cx="316020" cy="288000"/>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dependent on x2, which is available in CC12</a:t>
            </a:r>
            <a:endParaRPr lang="en-US" altLang="zh-CN" sz="2000" b="1" kern="0" dirty="0">
              <a:solidFill>
                <a:srgbClr val="00B0F0"/>
              </a:solidFill>
            </a:endParaRPr>
          </a:p>
          <a:p>
            <a:pPr eaLnBrk="1" hangingPunct="1">
              <a:buFontTx/>
              <a:buNone/>
              <a:defRPr/>
            </a:pPr>
            <a:endParaRPr lang="en-US" altLang="zh-CN" sz="2000" b="1" kern="0" dirty="0">
              <a:solidFill>
                <a:srgbClr val="00B0F0"/>
              </a:solidFill>
            </a:endParaRPr>
          </a:p>
          <a:p>
            <a:pPr eaLnBrk="1" hangingPunct="1">
              <a:buFontTx/>
              <a:buNone/>
              <a:defRPr/>
            </a:pPr>
            <a:r>
              <a:rPr lang="en-US" altLang="zh-CN" sz="2000" b="1" kern="0" dirty="0">
                <a:solidFill>
                  <a:srgbClr val="92D050"/>
                </a:solidFill>
              </a:rPr>
              <a:t> </a:t>
            </a:r>
            <a:endParaRPr lang="en-US" altLang="zh-CN" sz="2000" b="1" kern="0" dirty="0">
              <a:solidFill>
                <a:srgbClr val="92D050"/>
              </a:solidFill>
            </a:endParaRPr>
          </a:p>
        </p:txBody>
      </p:sp>
      <p:sp>
        <p:nvSpPr>
          <p:cNvPr id="8" name="AutoShape 5"/>
          <p:cNvSpPr>
            <a:spLocks noChangeArrowheads="1"/>
          </p:cNvSpPr>
          <p:nvPr/>
        </p:nvSpPr>
        <p:spPr bwMode="auto">
          <a:xfrm>
            <a:off x="4248000" y="55794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 name="Line 15"/>
          <p:cNvSpPr>
            <a:spLocks noChangeShapeType="1"/>
          </p:cNvSpPr>
          <p:nvPr/>
        </p:nvSpPr>
        <p:spPr bwMode="auto">
          <a:xfrm flipH="1">
            <a:off x="4552800" y="5427000"/>
            <a:ext cx="2533800" cy="2880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righ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functional unit for address calculation is occupied by </a:t>
            </a:r>
            <a:r>
              <a:rPr lang="en-US" altLang="zh-CN" sz="2000" b="1" kern="0" dirty="0" err="1">
                <a:solidFill>
                  <a:srgbClr val="00B0F0"/>
                </a:solidFill>
              </a:rPr>
              <a:t>ld</a:t>
            </a:r>
            <a:r>
              <a:rPr lang="en-US" altLang="zh-CN" sz="2000" b="1" kern="0" dirty="0">
                <a:solidFill>
                  <a:srgbClr val="00B0F0"/>
                </a:solidFill>
              </a:rPr>
              <a:t> in CC14;</a:t>
            </a:r>
            <a:endParaRPr lang="en-US" altLang="zh-CN" sz="2000" b="1" kern="0" dirty="0">
              <a:solidFill>
                <a:srgbClr val="00B0F0"/>
              </a:solidFill>
            </a:endParaRPr>
          </a:p>
          <a:p>
            <a:pPr eaLnBrk="1" hangingPunct="1">
              <a:buFontTx/>
              <a:buNone/>
              <a:defRPr/>
            </a:pPr>
            <a:r>
              <a:rPr lang="en-US" altLang="zh-CN" sz="2000" b="1" kern="0" dirty="0" err="1">
                <a:solidFill>
                  <a:srgbClr val="00B0F0"/>
                </a:solidFill>
              </a:rPr>
              <a:t>sd</a:t>
            </a:r>
            <a:r>
              <a:rPr lang="en-US" altLang="zh-CN" sz="2000" b="1" kern="0" dirty="0">
                <a:solidFill>
                  <a:srgbClr val="00B0F0"/>
                </a:solidFill>
              </a:rPr>
              <a:t> waits till CC15 for computing effective address;</a:t>
            </a:r>
            <a:endParaRPr lang="en-US" altLang="zh-CN" sz="2000" b="1" kern="0" dirty="0">
              <a:solidFill>
                <a:srgbClr val="00B0F0"/>
              </a:solidFill>
            </a:endParaRPr>
          </a:p>
          <a:p>
            <a:pPr eaLnBrk="1" hangingPunct="1">
              <a:buFontTx/>
              <a:buNone/>
              <a:defRPr/>
            </a:pPr>
            <a:r>
              <a:rPr lang="en-US" altLang="zh-CN" sz="2000" b="1" kern="0" dirty="0">
                <a:solidFill>
                  <a:srgbClr val="92D050"/>
                </a:solidFill>
              </a:rPr>
              <a:t> </a:t>
            </a:r>
            <a:endParaRPr lang="en-US" altLang="zh-CN" sz="2000" b="1" kern="0" dirty="0">
              <a:solidFill>
                <a:srgbClr val="92D050"/>
              </a:solidFill>
            </a:endParaRPr>
          </a:p>
        </p:txBody>
      </p:sp>
      <p:sp>
        <p:nvSpPr>
          <p:cNvPr id="9" name="AutoShape 5"/>
          <p:cNvSpPr>
            <a:spLocks noChangeArrowheads="1"/>
          </p:cNvSpPr>
          <p:nvPr/>
        </p:nvSpPr>
        <p:spPr bwMode="auto">
          <a:xfrm>
            <a:off x="4248000" y="58842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Freeform 10"/>
          <p:cNvSpPr/>
          <p:nvPr/>
        </p:nvSpPr>
        <p:spPr>
          <a:xfrm>
            <a:off x="3962400" y="5428785"/>
            <a:ext cx="316020" cy="591015"/>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dependent on x2, which is available in CC18</a:t>
            </a:r>
            <a:endParaRPr lang="en-US" altLang="zh-CN" sz="2000" b="1" kern="0" dirty="0">
              <a:solidFill>
                <a:srgbClr val="00B0F0"/>
              </a:solidFill>
            </a:endParaRPr>
          </a:p>
          <a:p>
            <a:pPr eaLnBrk="1" hangingPunct="1">
              <a:buFontTx/>
              <a:buNone/>
              <a:defRPr/>
            </a:pPr>
            <a:r>
              <a:rPr lang="en-US" altLang="zh-CN" sz="2000" b="1" kern="0" dirty="0">
                <a:solidFill>
                  <a:srgbClr val="92D050"/>
                </a:solidFill>
              </a:rPr>
              <a:t> </a:t>
            </a:r>
            <a:endParaRPr lang="en-US" altLang="zh-CN" sz="2000" b="1" kern="0" dirty="0">
              <a:solidFill>
                <a:srgbClr val="92D050"/>
              </a:solidFill>
            </a:endParaRPr>
          </a:p>
        </p:txBody>
      </p:sp>
      <p:sp>
        <p:nvSpPr>
          <p:cNvPr id="18" name="AutoShape 5"/>
          <p:cNvSpPr>
            <a:spLocks noChangeArrowheads="1"/>
          </p:cNvSpPr>
          <p:nvPr/>
        </p:nvSpPr>
        <p:spPr bwMode="auto">
          <a:xfrm>
            <a:off x="5638800" y="58842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9" name="Line 15"/>
          <p:cNvSpPr>
            <a:spLocks noChangeShapeType="1"/>
          </p:cNvSpPr>
          <p:nvPr/>
        </p:nvSpPr>
        <p:spPr bwMode="auto">
          <a:xfrm flipH="1">
            <a:off x="5954714" y="5750400"/>
            <a:ext cx="1131886" cy="1326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right)">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albeit </a:t>
            </a:r>
            <a:r>
              <a:rPr lang="en-US" altLang="zh-CN" sz="2000" b="1" kern="0" dirty="0" err="1">
                <a:solidFill>
                  <a:srgbClr val="00B0F0"/>
                </a:solidFill>
              </a:rPr>
              <a:t>ld</a:t>
            </a:r>
            <a:r>
              <a:rPr lang="en-US" altLang="zh-CN" sz="2000" b="1" kern="0" dirty="0">
                <a:solidFill>
                  <a:srgbClr val="00B0F0"/>
                </a:solidFill>
              </a:rPr>
              <a:t> is issued in CC8, should wait until </a:t>
            </a:r>
            <a:r>
              <a:rPr lang="en-US" altLang="zh-CN" sz="2000" b="1" kern="0" dirty="0" err="1">
                <a:solidFill>
                  <a:srgbClr val="00B0F0"/>
                </a:solidFill>
              </a:rPr>
              <a:t>bne</a:t>
            </a:r>
            <a:r>
              <a:rPr lang="en-US" altLang="zh-CN" sz="2000" b="1" kern="0" dirty="0">
                <a:solidFill>
                  <a:srgbClr val="00B0F0"/>
                </a:solidFill>
              </a:rPr>
              <a:t> is determined </a:t>
            </a:r>
            <a:endParaRPr lang="en-US" altLang="zh-CN" sz="2000" b="1" kern="0" dirty="0">
              <a:solidFill>
                <a:srgbClr val="00B0F0"/>
              </a:solidFill>
            </a:endParaRPr>
          </a:p>
          <a:p>
            <a:pPr eaLnBrk="1" hangingPunct="1">
              <a:buFontTx/>
              <a:buNone/>
              <a:defRPr/>
            </a:pPr>
            <a:r>
              <a:rPr lang="en-US" altLang="zh-CN" sz="2000" b="1" kern="0" dirty="0">
                <a:solidFill>
                  <a:srgbClr val="00B0F0"/>
                </a:solidFill>
              </a:rPr>
              <a:t>as taken in CC13 and start execution in CC14;</a:t>
            </a:r>
            <a:endParaRPr lang="en-US" altLang="zh-CN" sz="2000" b="1" kern="0" dirty="0">
              <a:solidFill>
                <a:srgbClr val="92D050"/>
              </a:solidFill>
            </a:endParaRPr>
          </a:p>
        </p:txBody>
      </p:sp>
      <p:sp>
        <p:nvSpPr>
          <p:cNvPr id="8" name="Freeform 7"/>
          <p:cNvSpPr/>
          <p:nvPr/>
        </p:nvSpPr>
        <p:spPr>
          <a:xfrm>
            <a:off x="4032956" y="5141986"/>
            <a:ext cx="316020" cy="1208456"/>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00B0F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utoShape 5"/>
          <p:cNvSpPr>
            <a:spLocks noChangeArrowheads="1"/>
          </p:cNvSpPr>
          <p:nvPr/>
        </p:nvSpPr>
        <p:spPr bwMode="auto">
          <a:xfrm>
            <a:off x="4248000" y="61890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16"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00B0F0"/>
                </a:solidFill>
              </a:rPr>
              <a:t>dependent on x2, which is available in CC18</a:t>
            </a:r>
            <a:endParaRPr lang="en-US" altLang="zh-CN" sz="2000" b="1" kern="0" dirty="0">
              <a:solidFill>
                <a:srgbClr val="00B0F0"/>
              </a:solidFill>
            </a:endParaRPr>
          </a:p>
          <a:p>
            <a:pPr eaLnBrk="1" hangingPunct="1">
              <a:buFontTx/>
              <a:buNone/>
              <a:defRPr/>
            </a:pPr>
            <a:r>
              <a:rPr lang="en-US" altLang="zh-CN" sz="2000" b="1" kern="0" dirty="0">
                <a:solidFill>
                  <a:srgbClr val="92D050"/>
                </a:solidFill>
              </a:rPr>
              <a:t> </a:t>
            </a:r>
            <a:endParaRPr lang="en-US" altLang="zh-CN" sz="2000" b="1" kern="0" dirty="0">
              <a:solidFill>
                <a:srgbClr val="92D050"/>
              </a:solidFill>
            </a:endParaRPr>
          </a:p>
        </p:txBody>
      </p:sp>
      <p:sp>
        <p:nvSpPr>
          <p:cNvPr id="7" name="AutoShape 5"/>
          <p:cNvSpPr>
            <a:spLocks noChangeArrowheads="1"/>
          </p:cNvSpPr>
          <p:nvPr/>
        </p:nvSpPr>
        <p:spPr bwMode="auto">
          <a:xfrm>
            <a:off x="4248000" y="64938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Line 15"/>
          <p:cNvSpPr>
            <a:spLocks noChangeShapeType="1"/>
          </p:cNvSpPr>
          <p:nvPr/>
        </p:nvSpPr>
        <p:spPr bwMode="auto">
          <a:xfrm flipH="1">
            <a:off x="4591202" y="5808000"/>
            <a:ext cx="2495398" cy="7086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Ideal IPC &amp; </a:t>
            </a:r>
            <a:r>
              <a:rPr lang="en-US" altLang="zh-CN" dirty="0">
                <a:solidFill>
                  <a:schemeClr val="bg1"/>
                </a:solidFill>
              </a:rPr>
              <a:t>1</a:t>
            </a:r>
            <a:r>
              <a:rPr lang="en-US" altLang="zh-CN" dirty="0"/>
              <a:t> Data Path </a:t>
            </a:r>
            <a:r>
              <a:rPr lang="en-US" altLang="zh-CN" dirty="0">
                <a:solidFill>
                  <a:srgbClr val="92D050"/>
                </a:solidFill>
              </a:rPr>
              <a:t>&gt;</a:t>
            </a:r>
            <a:r>
              <a:rPr lang="en-US" altLang="zh-CN" dirty="0"/>
              <a:t> 1</a:t>
            </a:r>
            <a:br>
              <a:rPr lang="en-US" altLang="zh-CN" dirty="0"/>
            </a:br>
            <a:endParaRPr lang="en-US" altLang="zh-CN" dirty="0"/>
          </a:p>
        </p:txBody>
      </p:sp>
      <p:sp>
        <p:nvSpPr>
          <p:cNvPr id="2" name="TextBox 1"/>
          <p:cNvSpPr txBox="1"/>
          <p:nvPr/>
        </p:nvSpPr>
        <p:spPr>
          <a:xfrm>
            <a:off x="3710568" y="1511539"/>
            <a:ext cx="762000" cy="769441"/>
          </a:xfrm>
          <a:prstGeom prst="rect">
            <a:avLst/>
          </a:prstGeom>
          <a:noFill/>
        </p:spPr>
        <p:txBody>
          <a:bodyPr wrap="square" rtlCol="0">
            <a:spAutoFit/>
          </a:bodyPr>
          <a:lstStyle/>
          <a:p>
            <a:pPr algn="ctr"/>
            <a:r>
              <a:rPr lang="en-US" sz="4400" b="1" dirty="0">
                <a:solidFill>
                  <a:srgbClr val="92D050"/>
                </a:solidFill>
                <a:latin typeface="+mn-lt"/>
              </a:rPr>
              <a:t>M</a:t>
            </a:r>
            <a:endParaRPr lang="en-US" sz="4400" b="1" dirty="0">
              <a:solidFill>
                <a:srgbClr val="92D050"/>
              </a:solidFill>
              <a:latin typeface="+mn-lt"/>
            </a:endParaRPr>
          </a:p>
        </p:txBody>
      </p:sp>
      <p:sp>
        <p:nvSpPr>
          <p:cNvPr id="5" name="TextBox 4"/>
          <p:cNvSpPr txBox="1"/>
          <p:nvPr/>
        </p:nvSpPr>
        <p:spPr>
          <a:xfrm>
            <a:off x="3695700" y="2088000"/>
            <a:ext cx="762000" cy="769441"/>
          </a:xfrm>
          <a:prstGeom prst="rect">
            <a:avLst/>
          </a:prstGeom>
          <a:noFill/>
        </p:spPr>
        <p:txBody>
          <a:bodyPr wrap="square" rtlCol="0">
            <a:spAutoFit/>
          </a:bodyPr>
          <a:lstStyle/>
          <a:p>
            <a:pPr algn="ctr"/>
            <a:r>
              <a:rPr lang="en-US" sz="4400" b="1" dirty="0">
                <a:solidFill>
                  <a:srgbClr val="92D050"/>
                </a:solidFill>
                <a:latin typeface="+mn-lt"/>
              </a:rPr>
              <a:t>O</a:t>
            </a:r>
            <a:endParaRPr lang="en-US" sz="4400" b="1" dirty="0">
              <a:solidFill>
                <a:srgbClr val="92D050"/>
              </a:solidFill>
              <a:latin typeface="+mn-lt"/>
            </a:endParaRPr>
          </a:p>
        </p:txBody>
      </p:sp>
      <p:sp>
        <p:nvSpPr>
          <p:cNvPr id="6" name="TextBox 5"/>
          <p:cNvSpPr txBox="1"/>
          <p:nvPr/>
        </p:nvSpPr>
        <p:spPr>
          <a:xfrm>
            <a:off x="3695700" y="2703668"/>
            <a:ext cx="762000" cy="769441"/>
          </a:xfrm>
          <a:prstGeom prst="rect">
            <a:avLst/>
          </a:prstGeom>
          <a:noFill/>
        </p:spPr>
        <p:txBody>
          <a:bodyPr wrap="square" rtlCol="0">
            <a:spAutoFit/>
          </a:bodyPr>
          <a:lstStyle/>
          <a:p>
            <a:pPr algn="ctr"/>
            <a:r>
              <a:rPr lang="en-US" sz="4400" b="1" dirty="0">
                <a:solidFill>
                  <a:srgbClr val="92D050"/>
                </a:solidFill>
                <a:latin typeface="+mn-lt"/>
              </a:rPr>
              <a:t>R</a:t>
            </a:r>
            <a:endParaRPr lang="en-US" sz="4400" b="1" dirty="0">
              <a:solidFill>
                <a:srgbClr val="92D050"/>
              </a:solidFill>
              <a:latin typeface="+mn-lt"/>
            </a:endParaRPr>
          </a:p>
        </p:txBody>
      </p:sp>
      <p:sp>
        <p:nvSpPr>
          <p:cNvPr id="7" name="TextBox 6"/>
          <p:cNvSpPr txBox="1"/>
          <p:nvPr/>
        </p:nvSpPr>
        <p:spPr>
          <a:xfrm>
            <a:off x="3695700" y="3276911"/>
            <a:ext cx="762000" cy="769441"/>
          </a:xfrm>
          <a:prstGeom prst="rect">
            <a:avLst/>
          </a:prstGeom>
          <a:noFill/>
        </p:spPr>
        <p:txBody>
          <a:bodyPr wrap="square" rtlCol="0">
            <a:spAutoFit/>
          </a:bodyPr>
          <a:lstStyle/>
          <a:p>
            <a:pPr algn="ctr"/>
            <a:r>
              <a:rPr lang="en-US" sz="4400" b="1" dirty="0">
                <a:solidFill>
                  <a:srgbClr val="92D050"/>
                </a:solidFill>
                <a:latin typeface="+mn-lt"/>
              </a:rPr>
              <a:t>E</a:t>
            </a:r>
            <a:endParaRPr lang="en-US" sz="4400" b="1" dirty="0">
              <a:solidFill>
                <a:srgbClr val="92D050"/>
              </a:solidFill>
              <a:latin typeface="+mn-lt"/>
            </a:endParaRPr>
          </a:p>
        </p:txBody>
      </p:sp>
      <p:pic>
        <p:nvPicPr>
          <p:cNvPr id="8" name="Picture 7"/>
          <p:cNvPicPr>
            <a:picLocks noChangeAspect="1"/>
          </p:cNvPicPr>
          <p:nvPr/>
        </p:nvPicPr>
        <p:blipFill>
          <a:blip r:embed="rId1"/>
          <a:stretch>
            <a:fillRect/>
          </a:stretch>
        </p:blipFill>
        <p:spPr>
          <a:xfrm>
            <a:off x="0" y="3919235"/>
            <a:ext cx="9144000" cy="2938765"/>
          </a:xfrm>
          <a:prstGeom prst="rect">
            <a:avLst/>
          </a:prstGeom>
        </p:spPr>
      </p:pic>
      <p:sp>
        <p:nvSpPr>
          <p:cNvPr id="9" name="TextBox 21"/>
          <p:cNvSpPr txBox="1">
            <a:spLocks noChangeArrowheads="1"/>
          </p:cNvSpPr>
          <p:nvPr/>
        </p:nvSpPr>
        <p:spPr bwMode="auto">
          <a:xfrm>
            <a:off x="1" y="6534150"/>
            <a:ext cx="9144000"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a:spcBef>
                <a:spcPct val="0"/>
              </a:spcBef>
              <a:buFontTx/>
              <a:buNone/>
            </a:pPr>
            <a:r>
              <a:rPr lang="en-US" altLang="zh-CN" sz="1500" dirty="0">
                <a:solidFill>
                  <a:srgbClr val="00B0F0"/>
                </a:solidFill>
              </a:rPr>
              <a:t>https://</a:t>
            </a:r>
            <a:r>
              <a:rPr lang="en-US" altLang="zh-CN" sz="1500" dirty="0" err="1">
                <a:solidFill>
                  <a:srgbClr val="00B0F0"/>
                </a:solidFill>
              </a:rPr>
              <a:t>tinyurl.com</a:t>
            </a:r>
            <a:r>
              <a:rPr lang="en-US" altLang="zh-CN" sz="1500" dirty="0">
                <a:solidFill>
                  <a:srgbClr val="00B0F0"/>
                </a:solidFill>
              </a:rPr>
              <a:t>/2a9ywmjs </a:t>
            </a:r>
            <a:endParaRPr lang="en-US" altLang="zh-CN" sz="1500" dirty="0">
              <a:solidFill>
                <a:srgbClr val="00B0F0"/>
              </a:solidFill>
            </a:endParaRPr>
          </a:p>
        </p:txBody>
      </p:sp>
      <p:sp>
        <p:nvSpPr>
          <p:cNvPr id="10" name="Content Placeholder 2"/>
          <p:cNvSpPr txBox="1"/>
          <p:nvPr/>
        </p:nvSpPr>
        <p:spPr bwMode="auto">
          <a:xfrm>
            <a:off x="0" y="3348000"/>
            <a:ext cx="3886200" cy="840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b="1" kern="0" dirty="0">
                <a:solidFill>
                  <a:srgbClr val="00B0F0"/>
                </a:solidFill>
              </a:rPr>
              <a:t>2 data paths</a:t>
            </a:r>
            <a:endParaRPr lang="en-US" altLang="zh-CN" b="1" kern="0" dirty="0">
              <a:solidFill>
                <a:srgbClr val="00B0F0"/>
              </a:solidFill>
            </a:endParaRPr>
          </a:p>
        </p:txBody>
      </p:sp>
      <p:sp>
        <p:nvSpPr>
          <p:cNvPr id="13" name="Content Placeholder 2"/>
          <p:cNvSpPr txBox="1"/>
          <p:nvPr/>
        </p:nvSpPr>
        <p:spPr bwMode="auto">
          <a:xfrm>
            <a:off x="-1" y="3810000"/>
            <a:ext cx="3886199" cy="7293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b="1" kern="0" dirty="0">
                <a:solidFill>
                  <a:srgbClr val="00B0F0"/>
                </a:solidFill>
              </a:rPr>
              <a:t>IPC = 2</a:t>
            </a:r>
            <a:endParaRPr lang="en-US" altLang="zh-CN" b="1" kern="0" dirty="0">
              <a:solidFill>
                <a:srgbClr val="00B0F0"/>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1527276"/>
            <a:ext cx="9144000" cy="5330724"/>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7" name="AutoShape 5"/>
          <p:cNvSpPr>
            <a:spLocks noChangeArrowheads="1"/>
          </p:cNvSpPr>
          <p:nvPr/>
        </p:nvSpPr>
        <p:spPr bwMode="auto">
          <a:xfrm>
            <a:off x="4248000" y="6493800"/>
            <a:ext cx="304800" cy="288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Line 15"/>
          <p:cNvSpPr>
            <a:spLocks noChangeShapeType="1"/>
          </p:cNvSpPr>
          <p:nvPr/>
        </p:nvSpPr>
        <p:spPr bwMode="auto">
          <a:xfrm flipH="1">
            <a:off x="4591202" y="5808000"/>
            <a:ext cx="2495398" cy="708600"/>
          </a:xfrm>
          <a:prstGeom prst="line">
            <a:avLst/>
          </a:prstGeom>
          <a:noFill/>
          <a:ln w="57150">
            <a:solidFill>
              <a:srgbClr val="00B0F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 name="Title 1"/>
          <p:cNvSpPr>
            <a:spLocks noGrp="1"/>
          </p:cNvSpPr>
          <p:nvPr>
            <p:ph type="title"/>
          </p:nvPr>
        </p:nvSpPr>
        <p:spPr>
          <a:xfrm>
            <a:off x="0" y="274638"/>
            <a:ext cx="9144000" cy="1143000"/>
          </a:xfrm>
        </p:spPr>
        <p:txBody>
          <a:bodyPr/>
          <a:lstStyle/>
          <a:p>
            <a:r>
              <a:rPr lang="en-US" dirty="0"/>
              <a:t>Further Example</a:t>
            </a:r>
            <a:endParaRPr lang="en-US" dirty="0"/>
          </a:p>
        </p:txBody>
      </p:sp>
      <p:sp>
        <p:nvSpPr>
          <p:cNvPr id="11" name="Title 1"/>
          <p:cNvSpPr txBox="1"/>
          <p:nvPr/>
        </p:nvSpPr>
        <p:spPr bwMode="auto">
          <a:xfrm>
            <a:off x="0" y="1524000"/>
            <a:ext cx="9144000" cy="609600"/>
          </a:xfrm>
          <a:prstGeom prst="rect">
            <a:avLst/>
          </a:prstGeom>
          <a:solidFill>
            <a:schemeClr val="bg1">
              <a:alpha val="75000"/>
            </a:schemeClr>
          </a:solidFill>
          <a:ln>
            <a:noFill/>
          </a:ln>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sz="3200" kern="0" dirty="0">
                <a:solidFill>
                  <a:srgbClr val="00B0F0"/>
                </a:solidFill>
              </a:rPr>
              <a:t>19 cycles without speculation</a:t>
            </a:r>
            <a:endParaRPr lang="en-US" sz="3200" kern="0" dirty="0">
              <a:solidFill>
                <a:srgbClr val="00B0F0"/>
              </a:solidFill>
            </a:endParaRPr>
          </a:p>
        </p:txBody>
      </p:sp>
      <p:sp>
        <p:nvSpPr>
          <p:cNvPr id="10" name="Rectangle 9"/>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600" b="1" dirty="0">
                <a:solidFill>
                  <a:srgbClr val="00B0F0"/>
                </a:solidFill>
              </a:rPr>
              <a:t>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 &amp; 3 iterations</a:t>
            </a:r>
            <a:endPar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9" name="Title 1"/>
          <p:cNvSpPr>
            <a:spLocks noGrp="1"/>
          </p:cNvSpPr>
          <p:nvPr>
            <p:ph type="title"/>
          </p:nvPr>
        </p:nvSpPr>
        <p:spPr>
          <a:xfrm>
            <a:off x="0" y="274638"/>
            <a:ext cx="9144000" cy="1143000"/>
          </a:xfrm>
        </p:spPr>
        <p:txBody>
          <a:bodyPr/>
          <a:lstStyle/>
          <a:p>
            <a:r>
              <a:rPr lang="en-US" dirty="0"/>
              <a:t>Further Example</a:t>
            </a:r>
            <a:endParaRPr lang="en-US" dirty="0"/>
          </a:p>
        </p:txBody>
      </p:sp>
      <p:sp>
        <p:nvSpPr>
          <p:cNvPr id="11" name="Title 1"/>
          <p:cNvSpPr txBox="1"/>
          <p:nvPr/>
        </p:nvSpPr>
        <p:spPr bwMode="auto">
          <a:xfrm>
            <a:off x="0" y="1524000"/>
            <a:ext cx="9144000" cy="609600"/>
          </a:xfrm>
          <a:prstGeom prst="rect">
            <a:avLst/>
          </a:prstGeom>
          <a:solidFill>
            <a:schemeClr val="bg1">
              <a:alpha val="75000"/>
            </a:schemeClr>
          </a:solidFill>
          <a:ln>
            <a:noFill/>
          </a:ln>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sz="3200" kern="0" dirty="0">
                <a:solidFill>
                  <a:schemeClr val="bg1"/>
                </a:solidFill>
              </a:rPr>
              <a:t>19</a:t>
            </a:r>
            <a:r>
              <a:rPr lang="en-US" sz="3200" kern="0" dirty="0">
                <a:solidFill>
                  <a:srgbClr val="00B0F0"/>
                </a:solidFill>
              </a:rPr>
              <a:t> cycles with</a:t>
            </a:r>
            <a:r>
              <a:rPr lang="en-US" sz="3200" kern="0" dirty="0">
                <a:solidFill>
                  <a:schemeClr val="bg1"/>
                </a:solidFill>
              </a:rPr>
              <a:t>out</a:t>
            </a:r>
            <a:r>
              <a:rPr lang="en-US" sz="3200" kern="0" dirty="0">
                <a:solidFill>
                  <a:srgbClr val="00B0F0"/>
                </a:solidFill>
              </a:rPr>
              <a:t> speculation</a:t>
            </a:r>
            <a:endParaRPr lang="en-US" sz="3200" kern="0" dirty="0">
              <a:solidFill>
                <a:srgbClr val="00B0F0"/>
              </a:solidFill>
            </a:endParaRPr>
          </a:p>
        </p:txBody>
      </p:sp>
      <p:sp>
        <p:nvSpPr>
          <p:cNvPr id="10" name="Rectangle 9"/>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600" b="1" dirty="0">
                <a:solidFill>
                  <a:srgbClr val="00B0F0"/>
                </a:solidFill>
              </a:rPr>
              <a:t>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 &amp; 3 iterations</a:t>
            </a:r>
            <a:endPar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12" name="Title 1"/>
          <p:cNvSpPr txBox="1"/>
          <p:nvPr/>
        </p:nvSpPr>
        <p:spPr bwMode="auto">
          <a:xfrm>
            <a:off x="-11113" y="1522800"/>
            <a:ext cx="773113" cy="609600"/>
          </a:xfrm>
          <a:prstGeom prst="rect">
            <a:avLst/>
          </a:prstGeom>
          <a:noFill/>
          <a:ln>
            <a:noFill/>
          </a:ln>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sz="3200" kern="0" dirty="0">
                <a:solidFill>
                  <a:srgbClr val="00B0F0"/>
                </a:solidFill>
              </a:rPr>
              <a:t>??</a:t>
            </a:r>
            <a:endParaRPr lang="en-US" sz="3200"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0" y="1322395"/>
            <a:ext cx="9144000" cy="5535605"/>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9" name="Title 1"/>
          <p:cNvSpPr>
            <a:spLocks noGrp="1"/>
          </p:cNvSpPr>
          <p:nvPr>
            <p:ph type="title"/>
          </p:nvPr>
        </p:nvSpPr>
        <p:spPr>
          <a:xfrm>
            <a:off x="0" y="274638"/>
            <a:ext cx="9144000" cy="1143000"/>
          </a:xfrm>
        </p:spPr>
        <p:txBody>
          <a:bodyPr/>
          <a:lstStyle/>
          <a:p>
            <a:r>
              <a:rPr lang="en-US" dirty="0"/>
              <a:t>Further Example</a:t>
            </a:r>
            <a:endParaRPr lang="en-US" dirty="0"/>
          </a:p>
        </p:txBody>
      </p:sp>
      <p:sp>
        <p:nvSpPr>
          <p:cNvPr id="11" name="Title 1"/>
          <p:cNvSpPr txBox="1"/>
          <p:nvPr/>
        </p:nvSpPr>
        <p:spPr bwMode="auto">
          <a:xfrm>
            <a:off x="0" y="1524000"/>
            <a:ext cx="6781800" cy="609600"/>
          </a:xfrm>
          <a:prstGeom prst="rect">
            <a:avLst/>
          </a:prstGeom>
          <a:solidFill>
            <a:schemeClr val="bg1">
              <a:alpha val="75000"/>
            </a:schemeClr>
          </a:solidFill>
          <a:ln>
            <a:noFill/>
          </a:ln>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sz="3200" kern="0" dirty="0">
                <a:solidFill>
                  <a:srgbClr val="00B0F0"/>
                </a:solidFill>
              </a:rPr>
              <a:t>13 cycles with speculation</a:t>
            </a:r>
            <a:endParaRPr lang="en-US" sz="3200" kern="0" dirty="0">
              <a:solidFill>
                <a:srgbClr val="00B0F0"/>
              </a:solidFill>
            </a:endParaRPr>
          </a:p>
        </p:txBody>
      </p:sp>
      <p:sp>
        <p:nvSpPr>
          <p:cNvPr id="10" name="Rectangle 9"/>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600" b="1" dirty="0">
                <a:solidFill>
                  <a:srgbClr val="00B0F0"/>
                </a:solidFill>
              </a:rPr>
              <a:t>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 &amp; 3 iterations</a:t>
            </a:r>
            <a:endPar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8" name="AutoShape 5"/>
          <p:cNvSpPr>
            <a:spLocks noChangeArrowheads="1"/>
          </p:cNvSpPr>
          <p:nvPr/>
        </p:nvSpPr>
        <p:spPr bwMode="auto">
          <a:xfrm>
            <a:off x="6701862" y="1619409"/>
            <a:ext cx="918137" cy="731686"/>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0" y="1322395"/>
            <a:ext cx="9144000" cy="5535605"/>
          </a:xfrm>
          <a:prstGeom prst="rect">
            <a:avLst/>
          </a:prstGeom>
        </p:spPr>
      </p:pic>
      <p:sp>
        <p:nvSpPr>
          <p:cNvPr id="15" name="Rectangle 14"/>
          <p:cNvSpPr>
            <a:spLocks noChangeArrowheads="1"/>
          </p:cNvSpPr>
          <p:nvPr/>
        </p:nvSpPr>
        <p:spPr bwMode="auto">
          <a:xfrm>
            <a:off x="-11113" y="-7200"/>
            <a:ext cx="9144001" cy="403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000" b="1" i="0" u="none" strike="noStrike" kern="1200" cap="none" spc="0" normalizeH="0" baseline="0" noProof="0" dirty="0">
              <a:ln>
                <a:noFill/>
              </a:ln>
              <a:solidFill>
                <a:schemeClr val="bg1"/>
              </a:solidFill>
              <a:effectLst/>
              <a:uLnTx/>
              <a:uFillTx/>
              <a:latin typeface="Verdana" panose="020B0604030504040204" pitchFamily="34" charset="0"/>
              <a:ea typeface="宋体" panose="02010600030101010101" pitchFamily="2" charset="-122"/>
              <a:cs typeface="+mn-cs"/>
            </a:endParaRPr>
          </a:p>
        </p:txBody>
      </p:sp>
      <p:sp>
        <p:nvSpPr>
          <p:cNvPr id="9" name="Title 1"/>
          <p:cNvSpPr>
            <a:spLocks noGrp="1"/>
          </p:cNvSpPr>
          <p:nvPr>
            <p:ph type="title"/>
          </p:nvPr>
        </p:nvSpPr>
        <p:spPr>
          <a:xfrm>
            <a:off x="0" y="274638"/>
            <a:ext cx="9144000" cy="1143000"/>
          </a:xfrm>
        </p:spPr>
        <p:txBody>
          <a:bodyPr/>
          <a:lstStyle/>
          <a:p>
            <a:r>
              <a:rPr lang="en-US" dirty="0"/>
              <a:t>Further Example</a:t>
            </a:r>
            <a:endParaRPr lang="en-US" dirty="0"/>
          </a:p>
        </p:txBody>
      </p:sp>
      <p:sp>
        <p:nvSpPr>
          <p:cNvPr id="11" name="Title 1"/>
          <p:cNvSpPr txBox="1"/>
          <p:nvPr/>
        </p:nvSpPr>
        <p:spPr bwMode="auto">
          <a:xfrm>
            <a:off x="0" y="1524000"/>
            <a:ext cx="6781800" cy="609600"/>
          </a:xfrm>
          <a:prstGeom prst="rect">
            <a:avLst/>
          </a:prstGeom>
          <a:solidFill>
            <a:schemeClr val="bg1">
              <a:alpha val="75000"/>
            </a:schemeClr>
          </a:solidFill>
          <a:ln>
            <a:noFill/>
          </a:ln>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a:r>
              <a:rPr lang="en-US" sz="3200" kern="0" dirty="0">
                <a:solidFill>
                  <a:srgbClr val="00B0F0"/>
                </a:solidFill>
              </a:rPr>
              <a:t>13 cycles with speculation</a:t>
            </a:r>
            <a:endParaRPr lang="en-US" sz="3200" kern="0" dirty="0">
              <a:solidFill>
                <a:srgbClr val="00B0F0"/>
              </a:solidFill>
            </a:endParaRPr>
          </a:p>
        </p:txBody>
      </p:sp>
      <p:sp>
        <p:nvSpPr>
          <p:cNvPr id="10" name="Rectangle 9"/>
          <p:cNvSpPr>
            <a:spLocks noChangeArrowheads="1"/>
          </p:cNvSpPr>
          <p:nvPr/>
        </p:nvSpPr>
        <p:spPr bwMode="auto">
          <a:xfrm>
            <a:off x="-11113" y="838200"/>
            <a:ext cx="9144001"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3600" b="1" dirty="0">
                <a:solidFill>
                  <a:srgbClr val="00B0F0"/>
                </a:solidFill>
              </a:rPr>
              <a:t>t</a:t>
            </a:r>
            <a:r>
              <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rPr>
              <a:t>wo-issue processor &amp; 3 iterations</a:t>
            </a:r>
            <a:endParaRPr kumimoji="0" lang="en-US" altLang="zh-CN" sz="3600" b="1" i="0" u="none" strike="noStrike" kern="1200" cap="none" spc="0" normalizeH="0" baseline="0" noProof="0" dirty="0">
              <a:ln>
                <a:noFill/>
              </a:ln>
              <a:solidFill>
                <a:srgbClr val="00B0F0"/>
              </a:solidFill>
              <a:effectLst/>
              <a:uLnTx/>
              <a:uFillTx/>
              <a:latin typeface="Verdana" panose="020B0604030504040204" pitchFamily="34" charset="0"/>
              <a:ea typeface="宋体" panose="02010600030101010101" pitchFamily="2" charset="-122"/>
              <a:cs typeface="+mn-cs"/>
            </a:endParaRPr>
          </a:p>
        </p:txBody>
      </p:sp>
      <p:sp>
        <p:nvSpPr>
          <p:cNvPr id="8" name="AutoShape 5"/>
          <p:cNvSpPr>
            <a:spLocks noChangeArrowheads="1"/>
          </p:cNvSpPr>
          <p:nvPr/>
        </p:nvSpPr>
        <p:spPr bwMode="auto">
          <a:xfrm>
            <a:off x="6701862" y="1619409"/>
            <a:ext cx="918137" cy="731686"/>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Content Placeholder 2"/>
          <p:cNvSpPr txBox="1"/>
          <p:nvPr/>
        </p:nvSpPr>
        <p:spPr bwMode="auto">
          <a:xfrm>
            <a:off x="-11114" y="0"/>
            <a:ext cx="9459914" cy="1973359"/>
          </a:xfrm>
          <a:prstGeom prst="rect">
            <a:avLst/>
          </a:prstGeom>
          <a:noFill/>
          <a:ln>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000" b="1" kern="0" dirty="0">
                <a:solidFill>
                  <a:srgbClr val="92D050"/>
                </a:solidFill>
              </a:rPr>
              <a:t>albeit </a:t>
            </a:r>
            <a:r>
              <a:rPr lang="en-US" altLang="zh-CN" sz="2000" b="1" kern="0" dirty="0" err="1">
                <a:solidFill>
                  <a:srgbClr val="92D050"/>
                </a:solidFill>
              </a:rPr>
              <a:t>bne</a:t>
            </a:r>
            <a:r>
              <a:rPr lang="en-US" altLang="zh-CN" sz="2000" b="1" kern="0" dirty="0">
                <a:solidFill>
                  <a:srgbClr val="92D050"/>
                </a:solidFill>
              </a:rPr>
              <a:t> is determined as taken in CC7, </a:t>
            </a:r>
            <a:endParaRPr lang="en-US" altLang="zh-CN" sz="2000" b="1" kern="0" dirty="0">
              <a:solidFill>
                <a:srgbClr val="92D050"/>
              </a:solidFill>
            </a:endParaRPr>
          </a:p>
          <a:p>
            <a:pPr eaLnBrk="1" hangingPunct="1">
              <a:buFontTx/>
              <a:buNone/>
              <a:defRPr/>
            </a:pPr>
            <a:r>
              <a:rPr lang="en-US" altLang="zh-CN" sz="2000" b="1" kern="0" dirty="0">
                <a:solidFill>
                  <a:srgbClr val="92D050"/>
                </a:solidFill>
              </a:rPr>
              <a:t>speculation allows </a:t>
            </a:r>
            <a:r>
              <a:rPr lang="en-US" altLang="zh-CN" sz="2000" b="1" kern="0" dirty="0" err="1">
                <a:solidFill>
                  <a:srgbClr val="92D050"/>
                </a:solidFill>
              </a:rPr>
              <a:t>ld</a:t>
            </a:r>
            <a:r>
              <a:rPr lang="en-US" altLang="zh-CN" sz="2000" b="1" kern="0" dirty="0">
                <a:solidFill>
                  <a:srgbClr val="92D050"/>
                </a:solidFill>
              </a:rPr>
              <a:t> to execute in CC5 right after it’s issued</a:t>
            </a:r>
            <a:endParaRPr lang="en-US" altLang="zh-CN" sz="2000" b="1" kern="0" dirty="0">
              <a:solidFill>
                <a:srgbClr val="92D050"/>
              </a:solidFill>
            </a:endParaRPr>
          </a:p>
          <a:p>
            <a:pPr eaLnBrk="1" hangingPunct="1">
              <a:buFontTx/>
              <a:buNone/>
              <a:defRPr/>
            </a:pPr>
            <a:r>
              <a:rPr lang="en-US" altLang="zh-CN" sz="2000" b="1" kern="0" dirty="0">
                <a:solidFill>
                  <a:srgbClr val="92D050"/>
                </a:solidFill>
              </a:rPr>
              <a:t>in CC4;</a:t>
            </a:r>
            <a:r>
              <a:rPr lang="en-US" altLang="zh-CN" sz="2000" b="1" kern="0" dirty="0">
                <a:solidFill>
                  <a:srgbClr val="00B0F0"/>
                </a:solidFill>
              </a:rPr>
              <a:t> </a:t>
            </a:r>
            <a:endParaRPr lang="en-US" altLang="zh-CN" sz="2000" b="1" kern="0" dirty="0">
              <a:solidFill>
                <a:srgbClr val="00B0F0"/>
              </a:solidFill>
            </a:endParaRPr>
          </a:p>
        </p:txBody>
      </p:sp>
      <p:sp>
        <p:nvSpPr>
          <p:cNvPr id="13" name="AutoShape 5"/>
          <p:cNvSpPr>
            <a:spLocks noChangeArrowheads="1"/>
          </p:cNvSpPr>
          <p:nvPr/>
        </p:nvSpPr>
        <p:spPr bwMode="auto">
          <a:xfrm>
            <a:off x="4177444" y="3826800"/>
            <a:ext cx="304800" cy="288000"/>
          </a:xfrm>
          <a:prstGeom prst="roundRect">
            <a:avLst>
              <a:gd name="adj" fmla="val 16667"/>
            </a:avLst>
          </a:prstGeom>
          <a:noFill/>
          <a:ln w="5715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4" name="Freeform 13"/>
          <p:cNvSpPr/>
          <p:nvPr/>
        </p:nvSpPr>
        <p:spPr>
          <a:xfrm>
            <a:off x="3962400" y="3657600"/>
            <a:ext cx="316020" cy="288000"/>
          </a:xfrm>
          <a:custGeom>
            <a:avLst/>
            <a:gdLst>
              <a:gd name="connsiteX0" fmla="*/ 316020 w 316020"/>
              <a:gd name="connsiteY0" fmla="*/ 0 h 591015"/>
              <a:gd name="connsiteX1" fmla="*/ 3785 w 316020"/>
              <a:gd name="connsiteY1" fmla="*/ 289932 h 591015"/>
              <a:gd name="connsiteX2" fmla="*/ 171054 w 316020"/>
              <a:gd name="connsiteY2" fmla="*/ 591015 h 591015"/>
            </a:gdLst>
            <a:ahLst/>
            <a:cxnLst>
              <a:cxn ang="0">
                <a:pos x="connsiteX0" y="connsiteY0"/>
              </a:cxn>
              <a:cxn ang="0">
                <a:pos x="connsiteX1" y="connsiteY1"/>
              </a:cxn>
              <a:cxn ang="0">
                <a:pos x="connsiteX2" y="connsiteY2"/>
              </a:cxn>
            </a:cxnLst>
            <a:rect l="l" t="t" r="r" b="b"/>
            <a:pathLst>
              <a:path w="316020" h="591015">
                <a:moveTo>
                  <a:pt x="316020" y="0"/>
                </a:moveTo>
                <a:cubicBezTo>
                  <a:pt x="171983" y="95715"/>
                  <a:pt x="27946" y="191430"/>
                  <a:pt x="3785" y="289932"/>
                </a:cubicBezTo>
                <a:cubicBezTo>
                  <a:pt x="-20376" y="388434"/>
                  <a:pt x="75339" y="489724"/>
                  <a:pt x="171054" y="591015"/>
                </a:cubicBezTo>
              </a:path>
            </a:pathLst>
          </a:custGeom>
          <a:noFill/>
          <a:ln w="57150">
            <a:solidFill>
              <a:srgbClr val="FFC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Line 15"/>
          <p:cNvSpPr>
            <a:spLocks noChangeShapeType="1"/>
          </p:cNvSpPr>
          <p:nvPr/>
        </p:nvSpPr>
        <p:spPr bwMode="auto">
          <a:xfrm>
            <a:off x="3429000" y="3964186"/>
            <a:ext cx="685800" cy="0"/>
          </a:xfrm>
          <a:prstGeom prst="line">
            <a:avLst/>
          </a:prstGeom>
          <a:noFill/>
          <a:ln w="57150">
            <a:solidFill>
              <a:srgbClr val="92D050"/>
            </a:solidFill>
            <a:rou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7" name="AutoShape 5"/>
          <p:cNvSpPr>
            <a:spLocks noChangeArrowheads="1"/>
          </p:cNvSpPr>
          <p:nvPr/>
        </p:nvSpPr>
        <p:spPr bwMode="auto">
          <a:xfrm>
            <a:off x="7696200" y="3826800"/>
            <a:ext cx="1436688" cy="288000"/>
          </a:xfrm>
          <a:prstGeom prst="roundRect">
            <a:avLst>
              <a:gd name="adj" fmla="val 16667"/>
            </a:avLst>
          </a:prstGeom>
          <a:noFill/>
          <a:ln w="5715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right)">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multiple issue works! </a:t>
            </a:r>
            <a:br>
              <a:rPr lang="en-US" altLang="zh-CN" dirty="0"/>
            </a:br>
            <a:endParaRPr lang="en-US" altLang="zh-CN"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how to issue more? </a:t>
            </a:r>
            <a:br>
              <a:rPr lang="en-US" altLang="zh-CN" dirty="0"/>
            </a:br>
            <a:endParaRPr lang="en-US" altLang="zh-CN"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how to issue more? </a:t>
            </a:r>
            <a:br>
              <a:rPr lang="en-US" altLang="zh-CN" dirty="0"/>
            </a:br>
            <a:endParaRPr lang="en-US" altLang="zh-CN" dirty="0"/>
          </a:p>
        </p:txBody>
      </p:sp>
      <p:sp>
        <p:nvSpPr>
          <p:cNvPr id="3" name="Content Placeholder 2"/>
          <p:cNvSpPr txBox="1"/>
          <p:nvPr/>
        </p:nvSpPr>
        <p:spPr bwMode="auto">
          <a:xfrm>
            <a:off x="0" y="2512799"/>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a multiple-issue processor will require that</a:t>
            </a:r>
            <a:endParaRPr lang="en-US" altLang="zh-CN" kern="0" dirty="0">
              <a:solidFill>
                <a:srgbClr val="00B0F0"/>
              </a:solidFill>
            </a:endParaRPr>
          </a:p>
          <a:p>
            <a:pPr eaLnBrk="1" hangingPunct="1">
              <a:buFontTx/>
              <a:buNone/>
              <a:defRPr/>
            </a:pPr>
            <a:r>
              <a:rPr lang="en-US" altLang="zh-CN" kern="0" dirty="0">
                <a:solidFill>
                  <a:srgbClr val="00B0F0"/>
                </a:solidFill>
              </a:rPr>
              <a:t>the average number of instructions fetched</a:t>
            </a:r>
            <a:endParaRPr lang="en-US" altLang="zh-CN" kern="0" dirty="0">
              <a:solidFill>
                <a:srgbClr val="00B0F0"/>
              </a:solidFill>
            </a:endParaRPr>
          </a:p>
          <a:p>
            <a:pPr eaLnBrk="1" hangingPunct="1">
              <a:buFontTx/>
              <a:buNone/>
              <a:defRPr/>
            </a:pPr>
            <a:r>
              <a:rPr lang="en-US" altLang="zh-CN" kern="0" dirty="0">
                <a:solidFill>
                  <a:srgbClr val="00B0F0"/>
                </a:solidFill>
              </a:rPr>
              <a:t>every clock cycle be at least as large as </a:t>
            </a:r>
            <a:endParaRPr lang="en-US" altLang="zh-CN" kern="0" dirty="0">
              <a:solidFill>
                <a:srgbClr val="00B0F0"/>
              </a:solidFill>
            </a:endParaRPr>
          </a:p>
          <a:p>
            <a:pPr eaLnBrk="1" hangingPunct="1">
              <a:buFontTx/>
              <a:buNone/>
              <a:defRPr/>
            </a:pPr>
            <a:r>
              <a:rPr lang="en-US" altLang="zh-CN" kern="0" dirty="0">
                <a:solidFill>
                  <a:srgbClr val="00B0F0"/>
                </a:solidFill>
              </a:rPr>
              <a:t>the average throughput.</a:t>
            </a:r>
            <a:endParaRPr lang="en-US" altLang="zh-CN" kern="0" dirty="0">
              <a:solidFill>
                <a:srgbClr val="00B0F0"/>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how to issue more? </a:t>
            </a:r>
            <a:br>
              <a:rPr lang="en-US" altLang="zh-CN" dirty="0"/>
            </a:br>
            <a:endParaRPr lang="en-US" altLang="zh-CN" dirty="0"/>
          </a:p>
        </p:txBody>
      </p:sp>
      <p:sp>
        <p:nvSpPr>
          <p:cNvPr id="3" name="Content Placeholder 2"/>
          <p:cNvSpPr txBox="1"/>
          <p:nvPr/>
        </p:nvSpPr>
        <p:spPr bwMode="auto">
          <a:xfrm>
            <a:off x="0" y="2512800"/>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the most difficult aspect is handle branches</a:t>
            </a:r>
            <a:r>
              <a:rPr lang="en-US" altLang="zh-CN" kern="0" dirty="0">
                <a:solidFill>
                  <a:schemeClr val="bg1"/>
                </a:solidFill>
              </a:rPr>
              <a:t>?</a:t>
            </a:r>
            <a:endParaRPr lang="en-US" altLang="zh-CN" kern="0" dirty="0">
              <a:solidFill>
                <a:schemeClr val="bg1"/>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p:nvPr/>
        </p:nvSpPr>
        <p:spPr bwMode="auto">
          <a:xfrm>
            <a:off x="-72000" y="1746000"/>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sz="1400" kern="0" dirty="0">
                <a:solidFill>
                  <a:schemeClr val="bg1"/>
                </a:solidFill>
              </a:rPr>
              <a:t>the most difficult aspect is</a:t>
            </a:r>
            <a:r>
              <a:rPr lang="en-US" altLang="zh-CN" sz="1400" kern="0" dirty="0">
                <a:solidFill>
                  <a:srgbClr val="00B0F0"/>
                </a:solidFill>
              </a:rPr>
              <a:t> </a:t>
            </a:r>
            <a:r>
              <a:rPr lang="en-US" altLang="zh-CN" sz="4400" b="1" kern="0" dirty="0"/>
              <a:t>handle branches?</a:t>
            </a:r>
            <a:endParaRPr lang="en-US" altLang="zh-CN" sz="4400" b="1" kern="0" dirty="0"/>
          </a:p>
        </p:txBody>
      </p:sp>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how to </a:t>
            </a:r>
            <a:br>
              <a:rPr lang="en-US" altLang="zh-CN" dirty="0"/>
            </a:br>
            <a:endParaRPr lang="en-US" altLang="zh-C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Branch-Target Buffer</a:t>
            </a:r>
            <a:endParaRPr lang="en-US" dirty="0"/>
          </a:p>
        </p:txBody>
      </p:sp>
      <p:sp>
        <p:nvSpPr>
          <p:cNvPr id="3" name="Content Placeholder 2"/>
          <p:cNvSpPr>
            <a:spLocks noGrp="1"/>
          </p:cNvSpPr>
          <p:nvPr>
            <p:ph idx="1"/>
          </p:nvPr>
        </p:nvSpPr>
        <p:spPr/>
        <p:txBody>
          <a:bodyPr/>
          <a:lstStyle/>
          <a:p>
            <a:r>
              <a:rPr lang="en-US" dirty="0"/>
              <a:t>A branch-prediction cache that stores the predicted address for the next instruction after a branch</a:t>
            </a:r>
            <a:endParaRPr lang="en-US" dirty="0"/>
          </a:p>
          <a:p>
            <a:r>
              <a:rPr lang="en-US" dirty="0">
                <a:solidFill>
                  <a:srgbClr val="00B0F0"/>
                </a:solidFill>
              </a:rPr>
              <a:t>BTB entry contains at least two fields:</a:t>
            </a:r>
            <a:endParaRPr lang="en-US" dirty="0"/>
          </a:p>
        </p:txBody>
      </p:sp>
      <p:sp>
        <p:nvSpPr>
          <p:cNvPr id="5" name="Content Placeholder 2"/>
          <p:cNvSpPr txBox="1"/>
          <p:nvPr/>
        </p:nvSpPr>
        <p:spPr bwMode="auto">
          <a:xfrm>
            <a:off x="799200" y="3650400"/>
            <a:ext cx="8382000" cy="68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00B0F0"/>
                </a:solidFill>
              </a:rPr>
              <a:t>address of a predicted-taken branch</a:t>
            </a:r>
            <a:endParaRPr lang="en-US" kern="0" dirty="0">
              <a:solidFill>
                <a:srgbClr val="00B0F0"/>
              </a:solidFill>
            </a:endParaRPr>
          </a:p>
        </p:txBody>
      </p:sp>
      <p:sp>
        <p:nvSpPr>
          <p:cNvPr id="6" name="Content Placeholder 2"/>
          <p:cNvSpPr txBox="1"/>
          <p:nvPr/>
        </p:nvSpPr>
        <p:spPr bwMode="auto">
          <a:xfrm>
            <a:off x="799200" y="4140000"/>
            <a:ext cx="83820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kern="0" dirty="0">
                <a:solidFill>
                  <a:srgbClr val="00B0F0"/>
                </a:solidFill>
              </a:rPr>
              <a:t>target address of the branch                            </a:t>
            </a:r>
            <a:endParaRPr lang="en-US" kern="0" dirty="0">
              <a:solidFill>
                <a:srgbClr val="00B0F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Implement multiple copies of </a:t>
            </a:r>
            <a:r>
              <a:rPr lang="en-US" dirty="0" err="1"/>
              <a:t>datapath</a:t>
            </a:r>
            <a:endParaRPr lang="en-US" dirty="0"/>
          </a:p>
          <a:p>
            <a:r>
              <a:rPr lang="en-US" dirty="0"/>
              <a:t>A</a:t>
            </a:r>
            <a:r>
              <a:rPr lang="en-US" dirty="0"/>
              <a:t>llow multiple instructions to issue in a clock cycle</a:t>
            </a:r>
            <a:endParaRPr lang="en-US" dirty="0"/>
          </a:p>
          <a:p>
            <a:endParaRPr lang="en-US" dirty="0"/>
          </a:p>
        </p:txBody>
      </p:sp>
      <p:sp>
        <p:nvSpPr>
          <p:cNvPr id="4" name="TextBox 3"/>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M</a:t>
            </a:r>
            <a:endParaRPr lang="en-US" sz="4400" b="1" dirty="0">
              <a:solidFill>
                <a:schemeClr val="bg1"/>
              </a:solidFill>
              <a:latin typeface="+mn-lt"/>
            </a:endParaRPr>
          </a:p>
        </p:txBody>
      </p:sp>
      <p:sp>
        <p:nvSpPr>
          <p:cNvPr id="5" name="TextBox 4"/>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O</a:t>
            </a:r>
            <a:endParaRPr lang="en-US" sz="4400" b="1" dirty="0">
              <a:solidFill>
                <a:schemeClr val="bg1"/>
              </a:solidFill>
              <a:latin typeface="+mn-lt"/>
            </a:endParaRPr>
          </a:p>
        </p:txBody>
      </p:sp>
      <p:sp>
        <p:nvSpPr>
          <p:cNvPr id="6" name="TextBox 5"/>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R</a:t>
            </a:r>
            <a:endParaRPr lang="en-US" sz="4400" b="1" dirty="0">
              <a:solidFill>
                <a:schemeClr val="bg1"/>
              </a:solidFill>
              <a:latin typeface="+mn-lt"/>
            </a:endParaRPr>
          </a:p>
        </p:txBody>
      </p:sp>
      <p:sp>
        <p:nvSpPr>
          <p:cNvPr id="7" name="TextBox 6"/>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E</a:t>
            </a:r>
            <a:endParaRPr lang="en-US" sz="4400" b="1" dirty="0">
              <a:solidFill>
                <a:schemeClr val="bg1"/>
              </a:solidFill>
              <a:latin typeface="+mn-lt"/>
            </a:endParaRPr>
          </a:p>
        </p:txBody>
      </p:sp>
      <p:sp>
        <p:nvSpPr>
          <p:cNvPr id="2" name="Title 1"/>
          <p:cNvSpPr>
            <a:spLocks noGrp="1"/>
          </p:cNvSpPr>
          <p:nvPr>
            <p:ph type="title"/>
          </p:nvPr>
        </p:nvSpPr>
        <p:spPr/>
        <p:txBody>
          <a:bodyPr/>
          <a:lstStyle/>
          <a:p>
            <a:r>
              <a:rPr lang="en-US" dirty="0"/>
              <a:t>Multiple Issue</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Branch-Target Buffer</a:t>
            </a:r>
            <a:endParaRPr lang="en-US" dirty="0"/>
          </a:p>
        </p:txBody>
      </p:sp>
      <p:pic>
        <p:nvPicPr>
          <p:cNvPr id="5" name="Picture 4"/>
          <p:cNvPicPr>
            <a:picLocks noChangeAspect="1"/>
          </p:cNvPicPr>
          <p:nvPr/>
        </p:nvPicPr>
        <p:blipFill>
          <a:blip r:embed="rId1"/>
          <a:stretch>
            <a:fillRect/>
          </a:stretch>
        </p:blipFill>
        <p:spPr>
          <a:xfrm>
            <a:off x="762000" y="1261297"/>
            <a:ext cx="7620000" cy="5596703"/>
          </a:xfrm>
          <a:prstGeom prst="rect">
            <a:avLst/>
          </a:prstGeom>
        </p:spPr>
      </p:pic>
      <p:sp>
        <p:nvSpPr>
          <p:cNvPr id="6" name="Content Placeholder 2"/>
          <p:cNvSpPr txBox="1"/>
          <p:nvPr/>
        </p:nvSpPr>
        <p:spPr bwMode="auto">
          <a:xfrm>
            <a:off x="2362200" y="2505600"/>
            <a:ext cx="3124200" cy="68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sz="1600" b="1" kern="0" dirty="0">
                <a:solidFill>
                  <a:srgbClr val="00B0F0"/>
                </a:solidFill>
              </a:rPr>
              <a:t>address of a predicted-taken branch</a:t>
            </a:r>
            <a:endParaRPr lang="en-US" sz="1600" b="1" kern="0" dirty="0">
              <a:solidFill>
                <a:srgbClr val="00B0F0"/>
              </a:solidFill>
            </a:endParaRPr>
          </a:p>
        </p:txBody>
      </p:sp>
      <p:sp>
        <p:nvSpPr>
          <p:cNvPr id="7" name="Content Placeholder 2"/>
          <p:cNvSpPr txBox="1"/>
          <p:nvPr/>
        </p:nvSpPr>
        <p:spPr bwMode="auto">
          <a:xfrm>
            <a:off x="5791200" y="2507283"/>
            <a:ext cx="2514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lgn="r">
              <a:buNone/>
            </a:pPr>
            <a:r>
              <a:rPr lang="en-US" sz="1600" b="1" kern="0" dirty="0">
                <a:solidFill>
                  <a:srgbClr val="00B0F0"/>
                </a:solidFill>
              </a:rPr>
              <a:t>target address of the branch </a:t>
            </a:r>
            <a:endParaRPr lang="en-US" sz="1600" b="1"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0" y="0"/>
            <a:ext cx="6414953" cy="6858000"/>
          </a:xfrm>
          <a:prstGeom prst="rect">
            <a:avLst/>
          </a:prstGeom>
        </p:spPr>
      </p:pic>
      <p:sp>
        <p:nvSpPr>
          <p:cNvPr id="2" name="Title 1"/>
          <p:cNvSpPr>
            <a:spLocks noGrp="1"/>
          </p:cNvSpPr>
          <p:nvPr>
            <p:ph type="title"/>
          </p:nvPr>
        </p:nvSpPr>
        <p:spPr>
          <a:xfrm>
            <a:off x="6414952" y="468000"/>
            <a:ext cx="2729047" cy="2087562"/>
          </a:xfrm>
        </p:spPr>
        <p:txBody>
          <a:bodyPr/>
          <a:lstStyle/>
          <a:p>
            <a:pPr algn="l"/>
            <a:r>
              <a:rPr lang="en-US" dirty="0"/>
              <a:t>Branch-Target Buffer</a:t>
            </a:r>
            <a:endParaRPr lang="en-US" dirty="0"/>
          </a:p>
        </p:txBody>
      </p:sp>
      <p:sp>
        <p:nvSpPr>
          <p:cNvPr id="8" name="Title 1"/>
          <p:cNvSpPr txBox="1"/>
          <p:nvPr/>
        </p:nvSpPr>
        <p:spPr bwMode="auto">
          <a:xfrm>
            <a:off x="76200" y="2514600"/>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r"/>
            <a:r>
              <a:rPr lang="en-US" altLang="zh-CN" sz="3200" kern="0" dirty="0">
                <a:solidFill>
                  <a:srgbClr val="00B0F0"/>
                </a:solidFill>
              </a:rPr>
              <a:t>5-stage</a:t>
            </a:r>
            <a:r>
              <a:rPr lang="zh-CN" altLang="en-US" sz="3200" kern="0" dirty="0">
                <a:solidFill>
                  <a:srgbClr val="00B0F0"/>
                </a:solidFill>
              </a:rPr>
              <a:t> </a:t>
            </a:r>
            <a:r>
              <a:rPr lang="en-US" altLang="zh-CN" sz="3200" kern="0" dirty="0">
                <a:solidFill>
                  <a:srgbClr val="00B0F0"/>
                </a:solidFill>
              </a:rPr>
              <a:t>pipeline</a:t>
            </a:r>
            <a:endParaRPr lang="en-US" sz="3200" kern="0" dirty="0">
              <a:solidFill>
                <a:srgbClr val="00B0F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0" y="0"/>
            <a:ext cx="6414953" cy="6858000"/>
          </a:xfrm>
          <a:prstGeom prst="rect">
            <a:avLst/>
          </a:prstGeom>
        </p:spPr>
      </p:pic>
      <p:sp>
        <p:nvSpPr>
          <p:cNvPr id="2" name="Title 1"/>
          <p:cNvSpPr>
            <a:spLocks noGrp="1"/>
          </p:cNvSpPr>
          <p:nvPr>
            <p:ph type="title"/>
          </p:nvPr>
        </p:nvSpPr>
        <p:spPr>
          <a:xfrm>
            <a:off x="6414952" y="468000"/>
            <a:ext cx="2729047" cy="2087562"/>
          </a:xfrm>
        </p:spPr>
        <p:txBody>
          <a:bodyPr/>
          <a:lstStyle/>
          <a:p>
            <a:pPr algn="l"/>
            <a:r>
              <a:rPr lang="en-US" dirty="0"/>
              <a:t>Branch-Target Buffer</a:t>
            </a:r>
            <a:endParaRPr lang="en-US" dirty="0"/>
          </a:p>
        </p:txBody>
      </p:sp>
      <p:sp>
        <p:nvSpPr>
          <p:cNvPr id="8" name="Title 1"/>
          <p:cNvSpPr txBox="1"/>
          <p:nvPr/>
        </p:nvSpPr>
        <p:spPr bwMode="auto">
          <a:xfrm>
            <a:off x="76200" y="2514600"/>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r"/>
            <a:r>
              <a:rPr lang="en-US" altLang="zh-CN" sz="3200" kern="0" dirty="0">
                <a:solidFill>
                  <a:srgbClr val="00B0F0"/>
                </a:solidFill>
              </a:rPr>
              <a:t>5-stage</a:t>
            </a:r>
            <a:r>
              <a:rPr lang="zh-CN" altLang="en-US" sz="3200" kern="0" dirty="0">
                <a:solidFill>
                  <a:srgbClr val="00B0F0"/>
                </a:solidFill>
              </a:rPr>
              <a:t> </a:t>
            </a:r>
            <a:r>
              <a:rPr lang="en-US" altLang="zh-CN" sz="3200" kern="0" dirty="0">
                <a:solidFill>
                  <a:srgbClr val="00B0F0"/>
                </a:solidFill>
              </a:rPr>
              <a:t>pipeline</a:t>
            </a:r>
            <a:endParaRPr lang="en-US" sz="3200" kern="0" dirty="0">
              <a:solidFill>
                <a:srgbClr val="00B0F0"/>
              </a:solidFill>
            </a:endParaRPr>
          </a:p>
        </p:txBody>
      </p:sp>
      <p:sp>
        <p:nvSpPr>
          <p:cNvPr id="4" name="Freeform 3"/>
          <p:cNvSpPr/>
          <p:nvPr/>
        </p:nvSpPr>
        <p:spPr>
          <a:xfrm>
            <a:off x="559332" y="758283"/>
            <a:ext cx="2730278" cy="3791415"/>
          </a:xfrm>
          <a:custGeom>
            <a:avLst/>
            <a:gdLst>
              <a:gd name="connsiteX0" fmla="*/ 2730278 w 2730278"/>
              <a:gd name="connsiteY0" fmla="*/ 0 h 3791415"/>
              <a:gd name="connsiteX1" fmla="*/ 1102200 w 2730278"/>
              <a:gd name="connsiteY1" fmla="*/ 914400 h 3791415"/>
              <a:gd name="connsiteX2" fmla="*/ 76288 w 2730278"/>
              <a:gd name="connsiteY2" fmla="*/ 2720897 h 3791415"/>
              <a:gd name="connsiteX3" fmla="*/ 154346 w 2730278"/>
              <a:gd name="connsiteY3" fmla="*/ 3791415 h 3791415"/>
            </a:gdLst>
            <a:ahLst/>
            <a:cxnLst>
              <a:cxn ang="0">
                <a:pos x="connsiteX0" y="connsiteY0"/>
              </a:cxn>
              <a:cxn ang="0">
                <a:pos x="connsiteX1" y="connsiteY1"/>
              </a:cxn>
              <a:cxn ang="0">
                <a:pos x="connsiteX2" y="connsiteY2"/>
              </a:cxn>
              <a:cxn ang="0">
                <a:pos x="connsiteX3" y="connsiteY3"/>
              </a:cxn>
            </a:cxnLst>
            <a:rect l="l" t="t" r="r" b="b"/>
            <a:pathLst>
              <a:path w="2730278" h="3791415">
                <a:moveTo>
                  <a:pt x="2730278" y="0"/>
                </a:moveTo>
                <a:cubicBezTo>
                  <a:pt x="2137405" y="230458"/>
                  <a:pt x="1544532" y="460917"/>
                  <a:pt x="1102200" y="914400"/>
                </a:cubicBezTo>
                <a:cubicBezTo>
                  <a:pt x="659868" y="1367883"/>
                  <a:pt x="234264" y="2241395"/>
                  <a:pt x="76288" y="2720897"/>
                </a:cubicBezTo>
                <a:cubicBezTo>
                  <a:pt x="-81688" y="3200399"/>
                  <a:pt x="36329" y="3495907"/>
                  <a:pt x="154346" y="3791415"/>
                </a:cubicBezTo>
              </a:path>
            </a:pathLst>
          </a:custGeom>
          <a:noFill/>
          <a:ln w="5715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3345367" y="758283"/>
            <a:ext cx="2598234" cy="4906537"/>
          </a:xfrm>
          <a:custGeom>
            <a:avLst/>
            <a:gdLst>
              <a:gd name="connsiteX0" fmla="*/ 0 w 2620789"/>
              <a:gd name="connsiteY0" fmla="*/ 0 h 4906537"/>
              <a:gd name="connsiteX1" fmla="*/ 1494263 w 2620789"/>
              <a:gd name="connsiteY1" fmla="*/ 925551 h 4906537"/>
              <a:gd name="connsiteX2" fmla="*/ 2531327 w 2620789"/>
              <a:gd name="connsiteY2" fmla="*/ 3802566 h 4906537"/>
              <a:gd name="connsiteX3" fmla="*/ 2497873 w 2620789"/>
              <a:gd name="connsiteY3" fmla="*/ 4906537 h 4906537"/>
            </a:gdLst>
            <a:ahLst/>
            <a:cxnLst>
              <a:cxn ang="0">
                <a:pos x="connsiteX0" y="connsiteY0"/>
              </a:cxn>
              <a:cxn ang="0">
                <a:pos x="connsiteX1" y="connsiteY1"/>
              </a:cxn>
              <a:cxn ang="0">
                <a:pos x="connsiteX2" y="connsiteY2"/>
              </a:cxn>
              <a:cxn ang="0">
                <a:pos x="connsiteX3" y="connsiteY3"/>
              </a:cxn>
            </a:cxnLst>
            <a:rect l="l" t="t" r="r" b="b"/>
            <a:pathLst>
              <a:path w="2620789" h="4906537">
                <a:moveTo>
                  <a:pt x="0" y="0"/>
                </a:moveTo>
                <a:cubicBezTo>
                  <a:pt x="536187" y="145895"/>
                  <a:pt x="1072375" y="291790"/>
                  <a:pt x="1494263" y="925551"/>
                </a:cubicBezTo>
                <a:cubicBezTo>
                  <a:pt x="1916151" y="1559312"/>
                  <a:pt x="2364059" y="3139068"/>
                  <a:pt x="2531327" y="3802566"/>
                </a:cubicBezTo>
                <a:cubicBezTo>
                  <a:pt x="2698595" y="4466064"/>
                  <a:pt x="2598234" y="4686300"/>
                  <a:pt x="2497873" y="4906537"/>
                </a:cubicBezTo>
              </a:path>
            </a:pathLst>
          </a:custGeom>
          <a:noFill/>
          <a:ln w="5715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p:nvPr/>
        </p:nvSpPr>
        <p:spPr bwMode="auto">
          <a:xfrm>
            <a:off x="76200" y="2971800"/>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r"/>
            <a:r>
              <a:rPr lang="en-US" altLang="zh-CN" sz="3200" kern="0" dirty="0">
                <a:solidFill>
                  <a:srgbClr val="92D050"/>
                </a:solidFill>
              </a:rPr>
              <a:t>0-cycle</a:t>
            </a:r>
            <a:r>
              <a:rPr lang="en-US" altLang="zh-CN" sz="3200" kern="0" dirty="0">
                <a:solidFill>
                  <a:srgbClr val="92D050"/>
                </a:solidFill>
              </a:rPr>
              <a:t> penalty</a:t>
            </a:r>
            <a:endParaRPr lang="en-US" sz="3200" kern="0" dirty="0">
              <a:solidFill>
                <a:srgbClr val="92D05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up)">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0" y="0"/>
            <a:ext cx="6414953" cy="6858000"/>
          </a:xfrm>
          <a:prstGeom prst="rect">
            <a:avLst/>
          </a:prstGeom>
        </p:spPr>
      </p:pic>
      <p:sp>
        <p:nvSpPr>
          <p:cNvPr id="2" name="Title 1"/>
          <p:cNvSpPr>
            <a:spLocks noGrp="1"/>
          </p:cNvSpPr>
          <p:nvPr>
            <p:ph type="title"/>
          </p:nvPr>
        </p:nvSpPr>
        <p:spPr>
          <a:xfrm>
            <a:off x="6414952" y="468000"/>
            <a:ext cx="2729047" cy="2087562"/>
          </a:xfrm>
        </p:spPr>
        <p:txBody>
          <a:bodyPr/>
          <a:lstStyle/>
          <a:p>
            <a:pPr algn="l"/>
            <a:r>
              <a:rPr lang="en-US" dirty="0"/>
              <a:t>Branch-Target Buffer</a:t>
            </a:r>
            <a:endParaRPr lang="en-US" dirty="0"/>
          </a:p>
        </p:txBody>
      </p:sp>
      <p:sp>
        <p:nvSpPr>
          <p:cNvPr id="8" name="Title 1"/>
          <p:cNvSpPr txBox="1"/>
          <p:nvPr/>
        </p:nvSpPr>
        <p:spPr bwMode="auto">
          <a:xfrm>
            <a:off x="76200" y="2514600"/>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r"/>
            <a:r>
              <a:rPr lang="en-US" altLang="zh-CN" sz="3200" kern="0" dirty="0">
                <a:solidFill>
                  <a:srgbClr val="00B0F0"/>
                </a:solidFill>
              </a:rPr>
              <a:t>5-stage</a:t>
            </a:r>
            <a:r>
              <a:rPr lang="zh-CN" altLang="en-US" sz="3200" kern="0" dirty="0">
                <a:solidFill>
                  <a:srgbClr val="00B0F0"/>
                </a:solidFill>
              </a:rPr>
              <a:t> </a:t>
            </a:r>
            <a:r>
              <a:rPr lang="en-US" altLang="zh-CN" sz="3200" kern="0" dirty="0">
                <a:solidFill>
                  <a:srgbClr val="00B0F0"/>
                </a:solidFill>
              </a:rPr>
              <a:t>pipeline</a:t>
            </a:r>
            <a:endParaRPr lang="en-US" sz="3200" kern="0" dirty="0">
              <a:solidFill>
                <a:srgbClr val="00B0F0"/>
              </a:solidFill>
            </a:endParaRPr>
          </a:p>
        </p:txBody>
      </p:sp>
      <p:sp>
        <p:nvSpPr>
          <p:cNvPr id="7" name="Title 1"/>
          <p:cNvSpPr txBox="1"/>
          <p:nvPr/>
        </p:nvSpPr>
        <p:spPr bwMode="auto">
          <a:xfrm>
            <a:off x="76200" y="2971800"/>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r"/>
            <a:r>
              <a:rPr lang="en-US" altLang="zh-CN" sz="3200" kern="0" dirty="0">
                <a:solidFill>
                  <a:srgbClr val="FFC000"/>
                </a:solidFill>
              </a:rPr>
              <a:t>2-cycle</a:t>
            </a:r>
            <a:r>
              <a:rPr lang="en-US" altLang="zh-CN" sz="3200" kern="0" dirty="0">
                <a:solidFill>
                  <a:srgbClr val="FFC000"/>
                </a:solidFill>
              </a:rPr>
              <a:t> penalty</a:t>
            </a:r>
            <a:endParaRPr lang="en-US" sz="3200" kern="0" dirty="0">
              <a:solidFill>
                <a:srgbClr val="FFC000"/>
              </a:solidFill>
            </a:endParaRPr>
          </a:p>
        </p:txBody>
      </p:sp>
      <p:sp>
        <p:nvSpPr>
          <p:cNvPr id="6" name="Freeform 5"/>
          <p:cNvSpPr/>
          <p:nvPr/>
        </p:nvSpPr>
        <p:spPr>
          <a:xfrm>
            <a:off x="1647797" y="769434"/>
            <a:ext cx="1630662" cy="4873083"/>
          </a:xfrm>
          <a:custGeom>
            <a:avLst/>
            <a:gdLst>
              <a:gd name="connsiteX0" fmla="*/ 1630662 w 1630662"/>
              <a:gd name="connsiteY0" fmla="*/ 0 h 4873083"/>
              <a:gd name="connsiteX1" fmla="*/ 2583 w 1630662"/>
              <a:gd name="connsiteY1" fmla="*/ 880946 h 4873083"/>
              <a:gd name="connsiteX2" fmla="*/ 1251520 w 1630662"/>
              <a:gd name="connsiteY2" fmla="*/ 2754351 h 4873083"/>
              <a:gd name="connsiteX3" fmla="*/ 1184613 w 1630662"/>
              <a:gd name="connsiteY3" fmla="*/ 4873083 h 4873083"/>
            </a:gdLst>
            <a:ahLst/>
            <a:cxnLst>
              <a:cxn ang="0">
                <a:pos x="connsiteX0" y="connsiteY0"/>
              </a:cxn>
              <a:cxn ang="0">
                <a:pos x="connsiteX1" y="connsiteY1"/>
              </a:cxn>
              <a:cxn ang="0">
                <a:pos x="connsiteX2" y="connsiteY2"/>
              </a:cxn>
              <a:cxn ang="0">
                <a:pos x="connsiteX3" y="connsiteY3"/>
              </a:cxn>
            </a:cxnLst>
            <a:rect l="l" t="t" r="r" b="b"/>
            <a:pathLst>
              <a:path w="1630662" h="4873083">
                <a:moveTo>
                  <a:pt x="1630662" y="0"/>
                </a:moveTo>
                <a:cubicBezTo>
                  <a:pt x="848217" y="210944"/>
                  <a:pt x="65773" y="421888"/>
                  <a:pt x="2583" y="880946"/>
                </a:cubicBezTo>
                <a:cubicBezTo>
                  <a:pt x="-60607" y="1340005"/>
                  <a:pt x="1054515" y="2088995"/>
                  <a:pt x="1251520" y="2754351"/>
                </a:cubicBezTo>
                <a:cubicBezTo>
                  <a:pt x="1448525" y="3419707"/>
                  <a:pt x="1316569" y="4146395"/>
                  <a:pt x="1184613" y="4873083"/>
                </a:cubicBezTo>
              </a:path>
            </a:pathLst>
          </a:custGeom>
          <a:noFill/>
          <a:ln w="5715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H="1">
            <a:off x="3352800" y="769433"/>
            <a:ext cx="1630661" cy="4873083"/>
          </a:xfrm>
          <a:custGeom>
            <a:avLst/>
            <a:gdLst>
              <a:gd name="connsiteX0" fmla="*/ 1630662 w 1630662"/>
              <a:gd name="connsiteY0" fmla="*/ 0 h 4873083"/>
              <a:gd name="connsiteX1" fmla="*/ 2583 w 1630662"/>
              <a:gd name="connsiteY1" fmla="*/ 880946 h 4873083"/>
              <a:gd name="connsiteX2" fmla="*/ 1251520 w 1630662"/>
              <a:gd name="connsiteY2" fmla="*/ 2754351 h 4873083"/>
              <a:gd name="connsiteX3" fmla="*/ 1184613 w 1630662"/>
              <a:gd name="connsiteY3" fmla="*/ 4873083 h 4873083"/>
            </a:gdLst>
            <a:ahLst/>
            <a:cxnLst>
              <a:cxn ang="0">
                <a:pos x="connsiteX0" y="connsiteY0"/>
              </a:cxn>
              <a:cxn ang="0">
                <a:pos x="connsiteX1" y="connsiteY1"/>
              </a:cxn>
              <a:cxn ang="0">
                <a:pos x="connsiteX2" y="connsiteY2"/>
              </a:cxn>
              <a:cxn ang="0">
                <a:pos x="connsiteX3" y="connsiteY3"/>
              </a:cxn>
            </a:cxnLst>
            <a:rect l="l" t="t" r="r" b="b"/>
            <a:pathLst>
              <a:path w="1630662" h="4873083">
                <a:moveTo>
                  <a:pt x="1630662" y="0"/>
                </a:moveTo>
                <a:cubicBezTo>
                  <a:pt x="848217" y="210944"/>
                  <a:pt x="65773" y="421888"/>
                  <a:pt x="2583" y="880946"/>
                </a:cubicBezTo>
                <a:cubicBezTo>
                  <a:pt x="-60607" y="1340005"/>
                  <a:pt x="1054515" y="2088995"/>
                  <a:pt x="1251520" y="2754351"/>
                </a:cubicBezTo>
                <a:cubicBezTo>
                  <a:pt x="1448525" y="3419707"/>
                  <a:pt x="1316569" y="4146395"/>
                  <a:pt x="1184613" y="4873083"/>
                </a:cubicBezTo>
              </a:path>
            </a:pathLst>
          </a:custGeom>
          <a:noFill/>
          <a:ln w="57150">
            <a:solidFill>
              <a:srgbClr val="FFC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p:cNvSpPr txBox="1"/>
          <p:nvPr/>
        </p:nvSpPr>
        <p:spPr bwMode="auto">
          <a:xfrm>
            <a:off x="76200" y="3434501"/>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r"/>
            <a:r>
              <a:rPr lang="en-US" sz="2000" kern="0" dirty="0">
                <a:solidFill>
                  <a:srgbClr val="FFC000"/>
                </a:solidFill>
              </a:rPr>
              <a:t>1</a:t>
            </a:r>
            <a:r>
              <a:rPr lang="zh-CN" altLang="en-US" sz="2000" kern="0" dirty="0">
                <a:solidFill>
                  <a:srgbClr val="FFC000"/>
                </a:solidFill>
              </a:rPr>
              <a:t> </a:t>
            </a:r>
            <a:r>
              <a:rPr lang="en-US" altLang="zh-CN" sz="2000" kern="0" dirty="0">
                <a:solidFill>
                  <a:srgbClr val="FFC000"/>
                </a:solidFill>
              </a:rPr>
              <a:t>cycle for buffer update</a:t>
            </a:r>
            <a:endParaRPr lang="en-US" sz="2000" kern="0" dirty="0">
              <a:solidFill>
                <a:srgbClr val="FFC000"/>
              </a:solidFill>
            </a:endParaRPr>
          </a:p>
        </p:txBody>
      </p:sp>
      <p:sp>
        <p:nvSpPr>
          <p:cNvPr id="12" name="Title 1"/>
          <p:cNvSpPr txBox="1"/>
          <p:nvPr/>
        </p:nvSpPr>
        <p:spPr bwMode="auto">
          <a:xfrm>
            <a:off x="76200" y="3771007"/>
            <a:ext cx="9144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r"/>
            <a:r>
              <a:rPr lang="en-US" sz="2000" kern="0" dirty="0">
                <a:solidFill>
                  <a:srgbClr val="FFC000"/>
                </a:solidFill>
              </a:rPr>
              <a:t>1</a:t>
            </a:r>
            <a:r>
              <a:rPr lang="zh-CN" altLang="en-US" sz="2000" kern="0" dirty="0">
                <a:solidFill>
                  <a:srgbClr val="FFC000"/>
                </a:solidFill>
              </a:rPr>
              <a:t> </a:t>
            </a:r>
            <a:r>
              <a:rPr lang="en-US" altLang="zh-CN" sz="2000" kern="0" dirty="0">
                <a:solidFill>
                  <a:srgbClr val="FFC000"/>
                </a:solidFill>
              </a:rPr>
              <a:t>cycle for instruction refetch</a:t>
            </a:r>
            <a:endParaRPr lang="en-US" sz="2000" kern="0" dirty="0">
              <a:solidFill>
                <a:srgbClr val="FFC00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Branch-Target Buffer</a:t>
            </a:r>
            <a:endParaRPr lang="en-US" dirty="0"/>
          </a:p>
        </p:txBody>
      </p:sp>
      <p:sp>
        <p:nvSpPr>
          <p:cNvPr id="3" name="Content Placeholder 2"/>
          <p:cNvSpPr>
            <a:spLocks noGrp="1"/>
          </p:cNvSpPr>
          <p:nvPr>
            <p:ph idx="1"/>
          </p:nvPr>
        </p:nvSpPr>
        <p:spPr/>
        <p:txBody>
          <a:bodyPr/>
          <a:lstStyle/>
          <a:p>
            <a:r>
              <a:rPr lang="en-US" dirty="0"/>
              <a:t>B</a:t>
            </a:r>
            <a:r>
              <a:rPr lang="en-US" dirty="0"/>
              <a:t>ranch penalties for combnations of whether the branch is in the buffer       what it actually does (taken/untaken)</a:t>
            </a:r>
            <a:endParaRPr lang="en-US" dirty="0"/>
          </a:p>
          <a:p>
            <a:r>
              <a:rPr lang="en-US" dirty="0"/>
              <a:t>BTB buffers only taken branches</a:t>
            </a:r>
            <a:endParaRPr lang="en-US" dirty="0"/>
          </a:p>
          <a:p>
            <a:r>
              <a:rPr lang="en-US" dirty="0"/>
              <a:t>5-stage pipeline</a:t>
            </a:r>
            <a:endParaRPr lang="en-US" dirty="0"/>
          </a:p>
        </p:txBody>
      </p:sp>
      <p:pic>
        <p:nvPicPr>
          <p:cNvPr id="4" name="Picture 3"/>
          <p:cNvPicPr>
            <a:picLocks noChangeAspect="1"/>
          </p:cNvPicPr>
          <p:nvPr/>
        </p:nvPicPr>
        <p:blipFill>
          <a:blip r:embed="rId1"/>
          <a:stretch>
            <a:fillRect/>
          </a:stretch>
        </p:blipFill>
        <p:spPr>
          <a:xfrm>
            <a:off x="0" y="4657178"/>
            <a:ext cx="9144000" cy="220082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Branch-Target Buffer</a:t>
            </a:r>
            <a:endParaRPr lang="en-US" dirty="0"/>
          </a:p>
        </p:txBody>
      </p:sp>
      <p:sp>
        <p:nvSpPr>
          <p:cNvPr id="3" name="Content Placeholder 2"/>
          <p:cNvSpPr>
            <a:spLocks noGrp="1"/>
          </p:cNvSpPr>
          <p:nvPr>
            <p:ph idx="1"/>
          </p:nvPr>
        </p:nvSpPr>
        <p:spPr>
          <a:xfrm>
            <a:off x="457200" y="1600200"/>
            <a:ext cx="8686800" cy="5257800"/>
          </a:xfrm>
        </p:spPr>
        <p:txBody>
          <a:bodyPr/>
          <a:lstStyle/>
          <a:p>
            <a:r>
              <a:rPr lang="en-US" b="1" dirty="0"/>
              <a:t>E</a:t>
            </a:r>
            <a:r>
              <a:rPr lang="en-US" b="1" dirty="0"/>
              <a:t>xample                                     </a:t>
            </a:r>
            <a:r>
              <a:rPr lang="en-US" dirty="0"/>
              <a:t>prediction accuracy 90% (for buffered instructions);                                   hit rate in the buffer is 90% (for           branches predicted taken)</a:t>
            </a:r>
            <a:endParaRPr lang="en-US" dirty="0"/>
          </a:p>
          <a:p>
            <a:r>
              <a:rPr lang="en-US" dirty="0"/>
              <a:t>C</a:t>
            </a:r>
            <a:r>
              <a:rPr lang="en-US" dirty="0"/>
              <a:t>ompute total branch penalty?</a:t>
            </a:r>
            <a:endParaRPr lang="en-US" dirty="0"/>
          </a:p>
          <a:p>
            <a:r>
              <a:rPr lang="en-US" dirty="0"/>
              <a:t>5-stage pipeline</a:t>
            </a:r>
            <a:endParaRPr lang="en-US" dirty="0"/>
          </a:p>
        </p:txBody>
      </p:sp>
      <p:pic>
        <p:nvPicPr>
          <p:cNvPr id="4" name="Picture 3"/>
          <p:cNvPicPr>
            <a:picLocks noChangeAspect="1"/>
          </p:cNvPicPr>
          <p:nvPr/>
        </p:nvPicPr>
        <p:blipFill>
          <a:blip r:embed="rId1"/>
          <a:stretch>
            <a:fillRect/>
          </a:stretch>
        </p:blipFill>
        <p:spPr>
          <a:xfrm>
            <a:off x="0" y="4657178"/>
            <a:ext cx="9144000" cy="2200822"/>
          </a:xfrm>
          <a:prstGeom prst="rect">
            <a:avLst/>
          </a:prstGeom>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Branch-Target Buffer</a:t>
            </a:r>
            <a:endParaRPr lang="en-US" dirty="0"/>
          </a:p>
        </p:txBody>
      </p:sp>
      <p:sp>
        <p:nvSpPr>
          <p:cNvPr id="3" name="Content Placeholder 2"/>
          <p:cNvSpPr>
            <a:spLocks noGrp="1"/>
          </p:cNvSpPr>
          <p:nvPr>
            <p:ph idx="1"/>
          </p:nvPr>
        </p:nvSpPr>
        <p:spPr>
          <a:xfrm>
            <a:off x="457200" y="1600200"/>
            <a:ext cx="8686800" cy="5257800"/>
          </a:xfrm>
        </p:spPr>
        <p:txBody>
          <a:bodyPr/>
          <a:lstStyle/>
          <a:p>
            <a:r>
              <a:rPr lang="en-US" b="1" dirty="0"/>
              <a:t>Solution</a:t>
            </a:r>
            <a:r>
              <a:rPr lang="en-US" b="1" dirty="0"/>
              <a:t>                                     </a:t>
            </a:r>
            <a:r>
              <a:rPr lang="en-US" dirty="0"/>
              <a:t>prediction accuracy 90% (for buffered instructions);  </a:t>
            </a:r>
            <a:r>
              <a:rPr lang="en-US" dirty="0">
                <a:solidFill>
                  <a:srgbClr val="00B0F0"/>
                </a:solidFill>
              </a:rPr>
              <a:t>1 – 90% = 10%</a:t>
            </a:r>
            <a:r>
              <a:rPr lang="en-US" dirty="0"/>
              <a:t>                                   hit rate in the buffer is 90% (for           branches predicted taken)</a:t>
            </a:r>
            <a:endParaRPr lang="en-US" dirty="0"/>
          </a:p>
          <a:p>
            <a:r>
              <a:rPr lang="en-US" dirty="0"/>
              <a:t>C</a:t>
            </a:r>
            <a:r>
              <a:rPr lang="en-US" dirty="0"/>
              <a:t>ompute total branch penalty?</a:t>
            </a:r>
            <a:endParaRPr lang="en-US" dirty="0"/>
          </a:p>
          <a:p>
            <a:r>
              <a:rPr lang="en-US" dirty="0"/>
              <a:t>5-stage pipeline</a:t>
            </a:r>
            <a:endParaRPr lang="en-US" dirty="0"/>
          </a:p>
        </p:txBody>
      </p:sp>
      <p:pic>
        <p:nvPicPr>
          <p:cNvPr id="4" name="Picture 3"/>
          <p:cNvPicPr>
            <a:picLocks noChangeAspect="1"/>
          </p:cNvPicPr>
          <p:nvPr/>
        </p:nvPicPr>
        <p:blipFill>
          <a:blip r:embed="rId1"/>
          <a:stretch>
            <a:fillRect/>
          </a:stretch>
        </p:blipFill>
        <p:spPr>
          <a:xfrm>
            <a:off x="0" y="4657178"/>
            <a:ext cx="9144000" cy="2200822"/>
          </a:xfrm>
          <a:prstGeom prst="rect">
            <a:avLst/>
          </a:prstGeom>
        </p:spPr>
      </p:pic>
      <p:sp>
        <p:nvSpPr>
          <p:cNvPr id="5" name="AutoShape 5"/>
          <p:cNvSpPr>
            <a:spLocks noChangeArrowheads="1"/>
          </p:cNvSpPr>
          <p:nvPr/>
        </p:nvSpPr>
        <p:spPr bwMode="auto">
          <a:xfrm>
            <a:off x="0" y="5976000"/>
            <a:ext cx="9144000" cy="39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Branch-Target Buffer</a:t>
            </a:r>
            <a:endParaRPr lang="en-US" dirty="0"/>
          </a:p>
        </p:txBody>
      </p:sp>
      <p:sp>
        <p:nvSpPr>
          <p:cNvPr id="3" name="Content Placeholder 2"/>
          <p:cNvSpPr>
            <a:spLocks noGrp="1"/>
          </p:cNvSpPr>
          <p:nvPr>
            <p:ph idx="1"/>
          </p:nvPr>
        </p:nvSpPr>
        <p:spPr>
          <a:xfrm>
            <a:off x="457200" y="1600200"/>
            <a:ext cx="8686800" cy="5257800"/>
          </a:xfrm>
        </p:spPr>
        <p:txBody>
          <a:bodyPr/>
          <a:lstStyle/>
          <a:p>
            <a:r>
              <a:rPr lang="en-US" b="1" dirty="0"/>
              <a:t>Solution</a:t>
            </a:r>
            <a:r>
              <a:rPr lang="en-US" b="1" dirty="0"/>
              <a:t>                                     </a:t>
            </a:r>
            <a:r>
              <a:rPr lang="en-US" dirty="0"/>
              <a:t>prediction accuracy 90% (for buffered instructions);  </a:t>
            </a:r>
            <a:r>
              <a:rPr lang="en-US" dirty="0">
                <a:solidFill>
                  <a:srgbClr val="00B0F0"/>
                </a:solidFill>
              </a:rPr>
              <a:t>1 – 90% = 10%</a:t>
            </a:r>
            <a:r>
              <a:rPr lang="en-US" dirty="0"/>
              <a:t>                                   hit rate in the buffer is 90% (for           branches predicted taken) </a:t>
            </a:r>
            <a:r>
              <a:rPr lang="en-US" dirty="0">
                <a:solidFill>
                  <a:srgbClr val="00B0F0"/>
                </a:solidFill>
              </a:rPr>
              <a:t>90% x 10%</a:t>
            </a:r>
            <a:endParaRPr lang="en-US" dirty="0">
              <a:solidFill>
                <a:srgbClr val="00B0F0"/>
              </a:solidFill>
            </a:endParaRPr>
          </a:p>
          <a:p>
            <a:r>
              <a:rPr lang="en-US" dirty="0"/>
              <a:t>C</a:t>
            </a:r>
            <a:r>
              <a:rPr lang="en-US" dirty="0"/>
              <a:t>ompute total branch penalty?</a:t>
            </a:r>
            <a:endParaRPr lang="en-US" dirty="0"/>
          </a:p>
          <a:p>
            <a:r>
              <a:rPr lang="en-US" dirty="0"/>
              <a:t>5-stage pipeline</a:t>
            </a:r>
            <a:endParaRPr lang="en-US" dirty="0"/>
          </a:p>
        </p:txBody>
      </p:sp>
      <p:pic>
        <p:nvPicPr>
          <p:cNvPr id="4" name="Picture 3"/>
          <p:cNvPicPr>
            <a:picLocks noChangeAspect="1"/>
          </p:cNvPicPr>
          <p:nvPr/>
        </p:nvPicPr>
        <p:blipFill>
          <a:blip r:embed="rId1"/>
          <a:stretch>
            <a:fillRect/>
          </a:stretch>
        </p:blipFill>
        <p:spPr>
          <a:xfrm>
            <a:off x="0" y="4657178"/>
            <a:ext cx="9144000" cy="2200822"/>
          </a:xfrm>
          <a:prstGeom prst="rect">
            <a:avLst/>
          </a:prstGeom>
        </p:spPr>
      </p:pic>
      <p:sp>
        <p:nvSpPr>
          <p:cNvPr id="5" name="AutoShape 5"/>
          <p:cNvSpPr>
            <a:spLocks noChangeArrowheads="1"/>
          </p:cNvSpPr>
          <p:nvPr/>
        </p:nvSpPr>
        <p:spPr bwMode="auto">
          <a:xfrm>
            <a:off x="0" y="5562600"/>
            <a:ext cx="9144000" cy="396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Branch-Target Buffer</a:t>
            </a:r>
            <a:endParaRPr lang="en-US" dirty="0"/>
          </a:p>
        </p:txBody>
      </p:sp>
      <p:sp>
        <p:nvSpPr>
          <p:cNvPr id="3" name="Content Placeholder 2"/>
          <p:cNvSpPr>
            <a:spLocks noGrp="1"/>
          </p:cNvSpPr>
          <p:nvPr>
            <p:ph idx="1"/>
          </p:nvPr>
        </p:nvSpPr>
        <p:spPr>
          <a:xfrm>
            <a:off x="457200" y="1600200"/>
            <a:ext cx="8686800" cy="5257800"/>
          </a:xfrm>
        </p:spPr>
        <p:txBody>
          <a:bodyPr/>
          <a:lstStyle/>
          <a:p>
            <a:r>
              <a:rPr lang="en-US" b="1" dirty="0"/>
              <a:t>Solution</a:t>
            </a:r>
            <a:r>
              <a:rPr lang="en-US" b="1" dirty="0"/>
              <a:t>                                     </a:t>
            </a:r>
            <a:r>
              <a:rPr lang="en-US" dirty="0"/>
              <a:t>prediction accuracy 90% (for buffered instructions);  </a:t>
            </a:r>
            <a:r>
              <a:rPr lang="en-US" dirty="0">
                <a:solidFill>
                  <a:srgbClr val="00B0F0"/>
                </a:solidFill>
              </a:rPr>
              <a:t>1 – 90% = 10%</a:t>
            </a:r>
            <a:r>
              <a:rPr lang="en-US" dirty="0"/>
              <a:t>                                   hit rate in the buffer is 90% (for           branches predicted taken) </a:t>
            </a:r>
            <a:r>
              <a:rPr lang="en-US" dirty="0">
                <a:solidFill>
                  <a:srgbClr val="00B0F0"/>
                </a:solidFill>
              </a:rPr>
              <a:t>90% x 10%</a:t>
            </a:r>
            <a:endParaRPr lang="en-US" dirty="0">
              <a:solidFill>
                <a:srgbClr val="00B0F0"/>
              </a:solidFill>
            </a:endParaRPr>
          </a:p>
          <a:p>
            <a:r>
              <a:rPr lang="en-US" dirty="0">
                <a:solidFill>
                  <a:srgbClr val="00B0F0"/>
                </a:solidFill>
              </a:rPr>
              <a:t>(10% + 90% x 10%) x 2 = 0.38</a:t>
            </a:r>
            <a:endParaRPr lang="en-US" dirty="0">
              <a:solidFill>
                <a:srgbClr val="00B0F0"/>
              </a:solidFill>
            </a:endParaRPr>
          </a:p>
          <a:p>
            <a:r>
              <a:rPr lang="en-US" dirty="0"/>
              <a:t>5-stage pipeline</a:t>
            </a:r>
            <a:endParaRPr lang="en-US" dirty="0"/>
          </a:p>
        </p:txBody>
      </p:sp>
      <p:pic>
        <p:nvPicPr>
          <p:cNvPr id="4" name="Picture 3"/>
          <p:cNvPicPr>
            <a:picLocks noChangeAspect="1"/>
          </p:cNvPicPr>
          <p:nvPr/>
        </p:nvPicPr>
        <p:blipFill>
          <a:blip r:embed="rId1"/>
          <a:stretch>
            <a:fillRect/>
          </a:stretch>
        </p:blipFill>
        <p:spPr>
          <a:xfrm>
            <a:off x="0" y="4657178"/>
            <a:ext cx="9144000" cy="2200822"/>
          </a:xfrm>
          <a:prstGeom prst="rect">
            <a:avLst/>
          </a:prstGeom>
        </p:spPr>
      </p:pic>
      <p:sp>
        <p:nvSpPr>
          <p:cNvPr id="5" name="AutoShape 5"/>
          <p:cNvSpPr>
            <a:spLocks noChangeArrowheads="1"/>
          </p:cNvSpPr>
          <p:nvPr/>
        </p:nvSpPr>
        <p:spPr bwMode="auto">
          <a:xfrm>
            <a:off x="0" y="5562600"/>
            <a:ext cx="9144000" cy="792000"/>
          </a:xfrm>
          <a:prstGeom prst="roundRect">
            <a:avLst>
              <a:gd name="adj" fmla="val 16667"/>
            </a:avLst>
          </a:prstGeom>
          <a:noFill/>
          <a:ln w="5715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9600" y="273600"/>
            <a:ext cx="7239000" cy="1143000"/>
          </a:xfrm>
        </p:spPr>
        <p:txBody>
          <a:bodyPr/>
          <a:lstStyle/>
          <a:p>
            <a:r>
              <a:rPr lang="en-US" dirty="0">
                <a:solidFill>
                  <a:schemeClr val="tx1"/>
                </a:solidFill>
              </a:rPr>
              <a:t>Branch</a:t>
            </a:r>
            <a:r>
              <a:rPr lang="en-US" dirty="0">
                <a:solidFill>
                  <a:schemeClr val="bg1"/>
                </a:solidFill>
              </a:rPr>
              <a:t>-Target Buffer</a:t>
            </a:r>
            <a:endParaRPr lang="en-US" dirty="0">
              <a:solidFill>
                <a:schemeClr val="bg1"/>
              </a:solidFill>
            </a:endParaRPr>
          </a:p>
        </p:txBody>
      </p:sp>
      <p:sp>
        <p:nvSpPr>
          <p:cNvPr id="3" name="Content Placeholder 2"/>
          <p:cNvSpPr>
            <a:spLocks noGrp="1"/>
          </p:cNvSpPr>
          <p:nvPr>
            <p:ph idx="1"/>
          </p:nvPr>
        </p:nvSpPr>
        <p:spPr>
          <a:xfrm>
            <a:off x="457200" y="1600200"/>
            <a:ext cx="8686800" cy="5257800"/>
          </a:xfrm>
        </p:spPr>
        <p:txBody>
          <a:bodyPr/>
          <a:lstStyle/>
          <a:p>
            <a:r>
              <a:rPr lang="en-US" dirty="0"/>
              <a:t>Variation of branch-target buffer</a:t>
            </a:r>
            <a:endParaRPr lang="en-US" dirty="0"/>
          </a:p>
          <a:p>
            <a:r>
              <a:rPr lang="en-US" dirty="0"/>
              <a:t>Store one or more target instructions instead of, or in addition to, the predicted target address</a:t>
            </a:r>
            <a:endParaRPr lang="en-US" dirty="0"/>
          </a:p>
        </p:txBody>
      </p:sp>
      <p:sp>
        <p:nvSpPr>
          <p:cNvPr id="7" name="Title 1"/>
          <p:cNvSpPr txBox="1"/>
          <p:nvPr/>
        </p:nvSpPr>
        <p:spPr bwMode="auto">
          <a:xfrm>
            <a:off x="2408400" y="273600"/>
            <a:ext cx="67179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r>
              <a:rPr lang="en-US" kern="0" dirty="0">
                <a:solidFill>
                  <a:schemeClr val="tx1"/>
                </a:solidFill>
              </a:rPr>
              <a:t>Folding</a:t>
            </a:r>
            <a:endParaRPr lang="en-US" kern="0"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Implement multiple copies of </a:t>
            </a:r>
            <a:r>
              <a:rPr lang="en-US" dirty="0" err="1"/>
              <a:t>datapath</a:t>
            </a:r>
            <a:endParaRPr lang="en-US" dirty="0"/>
          </a:p>
          <a:p>
            <a:r>
              <a:rPr lang="en-US" dirty="0"/>
              <a:t>A</a:t>
            </a:r>
            <a:r>
              <a:rPr lang="en-US" dirty="0"/>
              <a:t>llow multiple instructions to issue in a clock cycle</a:t>
            </a:r>
            <a:endParaRPr lang="en-US" dirty="0"/>
          </a:p>
          <a:p>
            <a:r>
              <a:rPr lang="en-US" b="1" dirty="0"/>
              <a:t>T</a:t>
            </a:r>
            <a:r>
              <a:rPr lang="en-US" b="1" dirty="0"/>
              <a:t>hree types:                                       </a:t>
            </a:r>
            <a:r>
              <a:rPr lang="en-US" dirty="0"/>
              <a:t>statically schedued superscalar proc  VLIW (very long instruction word) proc dynamically scheduled superscalar proc</a:t>
            </a:r>
            <a:endParaRPr lang="en-US" dirty="0"/>
          </a:p>
          <a:p>
            <a:endParaRPr lang="en-US" dirty="0"/>
          </a:p>
        </p:txBody>
      </p:sp>
      <p:sp>
        <p:nvSpPr>
          <p:cNvPr id="4" name="TextBox 3"/>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M</a:t>
            </a:r>
            <a:endParaRPr lang="en-US" sz="4400" b="1" dirty="0">
              <a:solidFill>
                <a:schemeClr val="bg1"/>
              </a:solidFill>
              <a:latin typeface="+mn-lt"/>
            </a:endParaRPr>
          </a:p>
        </p:txBody>
      </p:sp>
      <p:sp>
        <p:nvSpPr>
          <p:cNvPr id="5" name="TextBox 4"/>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O</a:t>
            </a:r>
            <a:endParaRPr lang="en-US" sz="4400" b="1" dirty="0">
              <a:solidFill>
                <a:schemeClr val="bg1"/>
              </a:solidFill>
              <a:latin typeface="+mn-lt"/>
            </a:endParaRPr>
          </a:p>
        </p:txBody>
      </p:sp>
      <p:sp>
        <p:nvSpPr>
          <p:cNvPr id="6" name="TextBox 5"/>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R</a:t>
            </a:r>
            <a:endParaRPr lang="en-US" sz="4400" b="1" dirty="0">
              <a:solidFill>
                <a:schemeClr val="bg1"/>
              </a:solidFill>
              <a:latin typeface="+mn-lt"/>
            </a:endParaRPr>
          </a:p>
        </p:txBody>
      </p:sp>
      <p:sp>
        <p:nvSpPr>
          <p:cNvPr id="7" name="TextBox 6"/>
          <p:cNvSpPr txBox="1"/>
          <p:nvPr/>
        </p:nvSpPr>
        <p:spPr>
          <a:xfrm>
            <a:off x="2232000" y="468000"/>
            <a:ext cx="762000" cy="769441"/>
          </a:xfrm>
          <a:prstGeom prst="rect">
            <a:avLst/>
          </a:prstGeom>
          <a:noFill/>
        </p:spPr>
        <p:txBody>
          <a:bodyPr wrap="square" rtlCol="0">
            <a:spAutoFit/>
          </a:bodyPr>
          <a:lstStyle/>
          <a:p>
            <a:pPr algn="ctr"/>
            <a:r>
              <a:rPr lang="en-US" sz="4400" b="1" dirty="0">
                <a:solidFill>
                  <a:schemeClr val="bg1"/>
                </a:solidFill>
                <a:latin typeface="+mn-lt"/>
              </a:rPr>
              <a:t>E</a:t>
            </a:r>
            <a:endParaRPr lang="en-US" sz="4400" b="1" dirty="0">
              <a:solidFill>
                <a:schemeClr val="bg1"/>
              </a:solidFill>
              <a:latin typeface="+mn-lt"/>
            </a:endParaRPr>
          </a:p>
        </p:txBody>
      </p:sp>
      <p:sp>
        <p:nvSpPr>
          <p:cNvPr id="2" name="Title 1"/>
          <p:cNvSpPr>
            <a:spLocks noGrp="1"/>
          </p:cNvSpPr>
          <p:nvPr>
            <p:ph type="title"/>
          </p:nvPr>
        </p:nvSpPr>
        <p:spPr/>
        <p:txBody>
          <a:bodyPr/>
          <a:lstStyle/>
          <a:p>
            <a:r>
              <a:rPr lang="en-US" dirty="0"/>
              <a:t>Multiple Issue</a:t>
            </a:r>
            <a:endParaRPr lang="en-US" dirty="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Return Address Stack</a:t>
            </a:r>
            <a:endParaRPr lang="en-US" dirty="0"/>
          </a:p>
        </p:txBody>
      </p:sp>
      <p:sp>
        <p:nvSpPr>
          <p:cNvPr id="3" name="Content Placeholder 2"/>
          <p:cNvSpPr>
            <a:spLocks noGrp="1"/>
          </p:cNvSpPr>
          <p:nvPr>
            <p:ph idx="1"/>
          </p:nvPr>
        </p:nvSpPr>
        <p:spPr/>
        <p:txBody>
          <a:bodyPr/>
          <a:lstStyle/>
          <a:p>
            <a:r>
              <a:rPr lang="en-US" dirty="0"/>
              <a:t>Deal with indirect jumps whose destination address varies at runtime</a:t>
            </a:r>
            <a:endParaRPr lang="en-US" dirty="0"/>
          </a:p>
          <a:p>
            <a:r>
              <a:rPr lang="en-US" dirty="0"/>
              <a:t>Many indirect jumps come from procedure returns</a:t>
            </a:r>
            <a:endParaRPr lang="en-US" dirty="0"/>
          </a:p>
          <a:p>
            <a:r>
              <a:rPr lang="en-US" dirty="0"/>
              <a:t>A return can be called from many points in code</a:t>
            </a:r>
            <a:endParaRPr lang="en-US" dirty="0"/>
          </a:p>
          <a:p>
            <a:r>
              <a:rPr lang="en-US" dirty="0"/>
              <a:t>A return instruction can have many target addresses </a:t>
            </a:r>
            <a:endParaRPr lang="en-US" dirty="0"/>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Return Address Stack</a:t>
            </a:r>
            <a:endParaRPr lang="en-US" dirty="0"/>
          </a:p>
        </p:txBody>
      </p:sp>
      <p:sp>
        <p:nvSpPr>
          <p:cNvPr id="3" name="Content Placeholder 2"/>
          <p:cNvSpPr>
            <a:spLocks noGrp="1"/>
          </p:cNvSpPr>
          <p:nvPr>
            <p:ph idx="1"/>
          </p:nvPr>
        </p:nvSpPr>
        <p:spPr/>
        <p:txBody>
          <a:bodyPr/>
          <a:lstStyle/>
          <a:p>
            <a:r>
              <a:rPr lang="en-US" dirty="0"/>
              <a:t>Deal with indirect jumps whose destination address varies at runtime</a:t>
            </a:r>
            <a:endParaRPr lang="en-US" dirty="0"/>
          </a:p>
          <a:p>
            <a:r>
              <a:rPr lang="en-US" dirty="0"/>
              <a:t>Many indirect jumps come from procedure returns</a:t>
            </a:r>
            <a:endParaRPr lang="en-US" dirty="0"/>
          </a:p>
          <a:p>
            <a:r>
              <a:rPr lang="en-US" dirty="0"/>
              <a:t>A return can be called from many points in code</a:t>
            </a:r>
            <a:endParaRPr lang="en-US" dirty="0"/>
          </a:p>
          <a:p>
            <a:r>
              <a:rPr lang="en-US" dirty="0"/>
              <a:t>A return instruction can have many target addresses </a:t>
            </a:r>
            <a:endParaRPr lang="en-US" dirty="0"/>
          </a:p>
          <a:p>
            <a:r>
              <a:rPr lang="en-US" dirty="0">
                <a:solidFill>
                  <a:srgbClr val="00B0F0"/>
                </a:solidFill>
              </a:rPr>
              <a:t>Usually a return matches a call</a:t>
            </a:r>
            <a:endParaRPr lang="en-US" dirty="0">
              <a:solidFill>
                <a:srgbClr val="00B0F0"/>
              </a:solidFill>
            </a:endParaRPr>
          </a:p>
        </p:txBody>
      </p:sp>
      <p:sp>
        <p:nvSpPr>
          <p:cNvPr id="4" name="Content Placeholder 2"/>
          <p:cNvSpPr txBox="1"/>
          <p:nvPr/>
        </p:nvSpPr>
        <p:spPr bwMode="auto">
          <a:xfrm>
            <a:off x="7848600" y="5410200"/>
            <a:ext cx="1321420"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a:buNone/>
            </a:pPr>
            <a:r>
              <a:rPr lang="en-US" sz="1600" b="1" kern="0" dirty="0">
                <a:solidFill>
                  <a:srgbClr val="92D050"/>
                </a:solidFill>
              </a:rPr>
              <a:t>call</a:t>
            </a:r>
            <a:endParaRPr lang="en-US" sz="1600" b="1" kern="0" dirty="0">
              <a:solidFill>
                <a:srgbClr val="92D050"/>
              </a:solidFill>
            </a:endParaRPr>
          </a:p>
          <a:p>
            <a:pPr marL="0" indent="0">
              <a:buNone/>
            </a:pPr>
            <a:r>
              <a:rPr lang="en-US" sz="1600" b="1" kern="0" dirty="0">
                <a:solidFill>
                  <a:srgbClr val="00B0F0"/>
                </a:solidFill>
              </a:rPr>
              <a:t>      </a:t>
            </a:r>
            <a:r>
              <a:rPr lang="en-US" sz="1600" b="1" kern="0" dirty="0">
                <a:solidFill>
                  <a:srgbClr val="00B050"/>
                </a:solidFill>
              </a:rPr>
              <a:t>call</a:t>
            </a:r>
            <a:endParaRPr lang="en-US" sz="1600" b="1" kern="0" dirty="0">
              <a:solidFill>
                <a:srgbClr val="00B050"/>
              </a:solidFill>
            </a:endParaRPr>
          </a:p>
          <a:p>
            <a:pPr marL="0" indent="0">
              <a:buNone/>
            </a:pPr>
            <a:r>
              <a:rPr lang="en-US" sz="1600" b="1" kern="0" dirty="0">
                <a:solidFill>
                  <a:srgbClr val="00B050"/>
                </a:solidFill>
              </a:rPr>
              <a:t>      …</a:t>
            </a:r>
            <a:endParaRPr lang="en-US" sz="1600" b="1" kern="0" dirty="0">
              <a:solidFill>
                <a:srgbClr val="00B050"/>
              </a:solidFill>
            </a:endParaRPr>
          </a:p>
          <a:p>
            <a:pPr marL="0" indent="0">
              <a:buNone/>
            </a:pPr>
            <a:r>
              <a:rPr lang="en-US" sz="1600" b="1" kern="0" dirty="0">
                <a:solidFill>
                  <a:srgbClr val="00B050"/>
                </a:solidFill>
              </a:rPr>
              <a:t>      return</a:t>
            </a:r>
            <a:endParaRPr lang="en-US" sz="1600" b="1" kern="0" dirty="0">
              <a:solidFill>
                <a:srgbClr val="00B050"/>
              </a:solidFill>
            </a:endParaRPr>
          </a:p>
          <a:p>
            <a:pPr marL="0" indent="0">
              <a:buNone/>
            </a:pPr>
            <a:r>
              <a:rPr lang="en-US" sz="1600" b="1" kern="0" dirty="0">
                <a:solidFill>
                  <a:srgbClr val="92D050"/>
                </a:solidFill>
              </a:rPr>
              <a:t>return</a:t>
            </a:r>
            <a:endParaRPr lang="en-US" sz="1600" b="1" kern="0" dirty="0">
              <a:solidFill>
                <a:srgbClr val="92D050"/>
              </a:solidFill>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Return Address Stack</a:t>
            </a:r>
            <a:endParaRPr lang="en-US" dirty="0"/>
          </a:p>
        </p:txBody>
      </p:sp>
      <p:sp>
        <p:nvSpPr>
          <p:cNvPr id="3" name="Content Placeholder 2"/>
          <p:cNvSpPr>
            <a:spLocks noGrp="1"/>
          </p:cNvSpPr>
          <p:nvPr>
            <p:ph idx="1"/>
          </p:nvPr>
        </p:nvSpPr>
        <p:spPr/>
        <p:txBody>
          <a:bodyPr/>
          <a:lstStyle/>
          <a:p>
            <a:r>
              <a:rPr lang="en-US" dirty="0"/>
              <a:t>A</a:t>
            </a:r>
            <a:r>
              <a:rPr lang="en-US" dirty="0"/>
              <a:t> small buffer of return addresses operating as a stack</a:t>
            </a:r>
            <a:endParaRPr lang="en-US" dirty="0"/>
          </a:p>
          <a:p>
            <a:r>
              <a:rPr lang="en-US" dirty="0"/>
              <a:t>C</a:t>
            </a:r>
            <a:r>
              <a:rPr lang="en-US" dirty="0"/>
              <a:t>ache the most recent return addresses</a:t>
            </a:r>
            <a:endParaRPr lang="en-US" dirty="0"/>
          </a:p>
          <a:p>
            <a:r>
              <a:rPr lang="en-US" dirty="0"/>
              <a:t>P</a:t>
            </a:r>
            <a:r>
              <a:rPr lang="en-US" dirty="0"/>
              <a:t>ush a return address on the stack at a call</a:t>
            </a:r>
            <a:endParaRPr lang="en-US" dirty="0"/>
          </a:p>
          <a:p>
            <a:r>
              <a:rPr lang="en-US" dirty="0"/>
              <a:t>P</a:t>
            </a:r>
            <a:r>
              <a:rPr lang="en-US" dirty="0"/>
              <a:t>op one return address off at a return</a:t>
            </a:r>
            <a:endParaRPr lang="en-US" dirty="0"/>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Return Address Stack</a:t>
            </a:r>
            <a:endParaRPr lang="en-US" dirty="0"/>
          </a:p>
        </p:txBody>
      </p:sp>
      <p:sp>
        <p:nvSpPr>
          <p:cNvPr id="3" name="Content Placeholder 2"/>
          <p:cNvSpPr>
            <a:spLocks noGrp="1"/>
          </p:cNvSpPr>
          <p:nvPr>
            <p:ph idx="1"/>
          </p:nvPr>
        </p:nvSpPr>
        <p:spPr/>
        <p:txBody>
          <a:bodyPr/>
          <a:lstStyle/>
          <a:p>
            <a:r>
              <a:rPr lang="en-US" dirty="0"/>
              <a:t>P</a:t>
            </a:r>
            <a:r>
              <a:rPr lang="en-US" dirty="0"/>
              <a:t>ush a return address on the stack at a call</a:t>
            </a:r>
            <a:endParaRPr lang="en-US" dirty="0"/>
          </a:p>
          <a:p>
            <a:r>
              <a:rPr lang="en-US" dirty="0"/>
              <a:t>P</a:t>
            </a:r>
            <a:r>
              <a:rPr lang="en-US" dirty="0"/>
              <a:t>op one return address off at a return</a:t>
            </a:r>
            <a:endParaRPr lang="en-US" dirty="0"/>
          </a:p>
        </p:txBody>
      </p:sp>
      <p:pic>
        <p:nvPicPr>
          <p:cNvPr id="4" name="Picture 3"/>
          <p:cNvPicPr>
            <a:picLocks noChangeAspect="1"/>
          </p:cNvPicPr>
          <p:nvPr/>
        </p:nvPicPr>
        <p:blipFill>
          <a:blip r:embed="rId1"/>
          <a:stretch>
            <a:fillRect/>
          </a:stretch>
        </p:blipFill>
        <p:spPr>
          <a:xfrm>
            <a:off x="1028700" y="3272124"/>
            <a:ext cx="7086600" cy="3585876"/>
          </a:xfrm>
          <a:prstGeom prst="rect">
            <a:avLst/>
          </a:prstGeom>
        </p:spPr>
      </p:pic>
      <p:sp>
        <p:nvSpPr>
          <p:cNvPr id="5" name="TextBox 21"/>
          <p:cNvSpPr txBox="1">
            <a:spLocks noChangeArrowheads="1"/>
          </p:cNvSpPr>
          <p:nvPr/>
        </p:nvSpPr>
        <p:spPr bwMode="auto">
          <a:xfrm>
            <a:off x="1" y="6534150"/>
            <a:ext cx="9144000"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algn="r">
              <a:spcBef>
                <a:spcPct val="0"/>
              </a:spcBef>
              <a:buFontTx/>
              <a:buNone/>
            </a:pPr>
            <a:r>
              <a:rPr lang="en-US" altLang="zh-CN" sz="1500" dirty="0">
                <a:solidFill>
                  <a:srgbClr val="00B0F0"/>
                </a:solidFill>
              </a:rPr>
              <a:t>https://</a:t>
            </a:r>
            <a:r>
              <a:rPr lang="en-US" altLang="zh-CN" sz="1500" dirty="0" err="1">
                <a:solidFill>
                  <a:srgbClr val="00B0F0"/>
                </a:solidFill>
              </a:rPr>
              <a:t>slideplayer.com</a:t>
            </a:r>
            <a:r>
              <a:rPr lang="en-US" altLang="zh-CN" sz="1500" dirty="0">
                <a:solidFill>
                  <a:srgbClr val="00B0F0"/>
                </a:solidFill>
              </a:rPr>
              <a:t>/slide/12947324/</a:t>
            </a:r>
            <a:endParaRPr lang="en-US" altLang="zh-CN" sz="1500" dirty="0">
              <a:solidFill>
                <a:srgbClr val="00B0F0"/>
              </a:solidFill>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stretch>
            <a:fillRect/>
          </a:stretch>
        </p:blipFill>
        <p:spPr>
          <a:xfrm>
            <a:off x="0" y="1859"/>
            <a:ext cx="7802303" cy="6858000"/>
          </a:xfrm>
          <a:prstGeom prst="rect">
            <a:avLst/>
          </a:prstGeom>
        </p:spPr>
      </p:pic>
      <p:sp>
        <p:nvSpPr>
          <p:cNvPr id="2" name="Title 1"/>
          <p:cNvSpPr>
            <a:spLocks noGrp="1"/>
          </p:cNvSpPr>
          <p:nvPr>
            <p:ph type="title"/>
          </p:nvPr>
        </p:nvSpPr>
        <p:spPr>
          <a:xfrm>
            <a:off x="1066800" y="2362200"/>
            <a:ext cx="9144000" cy="1143000"/>
          </a:xfrm>
        </p:spPr>
        <p:txBody>
          <a:bodyPr/>
          <a:lstStyle/>
          <a:p>
            <a:r>
              <a:rPr lang="en-US" dirty="0"/>
              <a:t>Return Address Stack</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Integrated Instr Fetch Unit</a:t>
            </a:r>
            <a:endParaRPr lang="en-US" dirty="0"/>
          </a:p>
        </p:txBody>
      </p:sp>
      <p:sp>
        <p:nvSpPr>
          <p:cNvPr id="3" name="Content Placeholder 2"/>
          <p:cNvSpPr>
            <a:spLocks noGrp="1"/>
          </p:cNvSpPr>
          <p:nvPr>
            <p:ph idx="1"/>
          </p:nvPr>
        </p:nvSpPr>
        <p:spPr/>
        <p:txBody>
          <a:bodyPr/>
          <a:lstStyle/>
          <a:p>
            <a:r>
              <a:rPr lang="en-US" dirty="0"/>
              <a:t>A</a:t>
            </a:r>
            <a:r>
              <a:rPr lang="en-US" dirty="0"/>
              <a:t> sep</a:t>
            </a:r>
            <a:r>
              <a:rPr lang="en-US" dirty="0"/>
              <a:t>a</a:t>
            </a:r>
            <a:r>
              <a:rPr lang="en-US" dirty="0"/>
              <a:t>rate autonomous unit that feeds instructions to the rest of the pipeline</a:t>
            </a:r>
            <a:endParaRPr lang="en-US" dirty="0"/>
          </a:p>
          <a:p>
            <a:r>
              <a:rPr lang="en-US" dirty="0">
                <a:solidFill>
                  <a:srgbClr val="00B0F0"/>
                </a:solidFill>
              </a:rPr>
              <a:t>I</a:t>
            </a:r>
            <a:r>
              <a:rPr lang="en-US" dirty="0">
                <a:solidFill>
                  <a:srgbClr val="00B0F0"/>
                </a:solidFill>
              </a:rPr>
              <a:t>ntegrate several functions:                  </a:t>
            </a:r>
            <a:r>
              <a:rPr lang="en-US" dirty="0"/>
              <a:t>integrated branch prediction                instruction prefetch</a:t>
            </a:r>
            <a:r>
              <a:rPr lang="zh-CN" altLang="en-US" dirty="0"/>
              <a:t>                           </a:t>
            </a:r>
            <a:r>
              <a:rPr lang="en-US" altLang="zh-CN" dirty="0"/>
              <a:t>instruction memory access &amp; buffering</a:t>
            </a:r>
            <a:endParaRPr lang="en-US" dirty="0"/>
          </a:p>
          <a:p>
            <a:pPr marL="0" indent="0">
              <a:buNone/>
            </a:pPr>
            <a:endParaRPr lang="en-US" dirty="0"/>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6840000" y="2418593"/>
            <a:ext cx="9144000" cy="4439407"/>
          </a:xfrm>
          <a:prstGeom prst="rect">
            <a:avLst/>
          </a:prstGeom>
        </p:spPr>
      </p:pic>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how to stall less? </a:t>
            </a:r>
            <a:br>
              <a:rPr lang="en-US" altLang="zh-CN" dirty="0"/>
            </a:br>
            <a:endParaRPr lang="en-US" altLang="zh-CN" dirty="0"/>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2418593"/>
            <a:ext cx="9144000" cy="4439407"/>
          </a:xfrm>
          <a:prstGeom prst="rect">
            <a:avLst/>
          </a:prstGeom>
        </p:spPr>
      </p:pic>
      <p:sp>
        <p:nvSpPr>
          <p:cNvPr id="8" name="Rounded Rectangle 7"/>
          <p:cNvSpPr/>
          <p:nvPr/>
        </p:nvSpPr>
        <p:spPr>
          <a:xfrm>
            <a:off x="5638800" y="2286000"/>
            <a:ext cx="2362200" cy="38100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2130425"/>
            <a:ext cx="7086600" cy="47275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2" name="Rectangle 2"/>
          <p:cNvSpPr>
            <a:spLocks noGrp="1" noChangeArrowheads="1"/>
          </p:cNvSpPr>
          <p:nvPr>
            <p:ph type="ctrTitle"/>
          </p:nvPr>
        </p:nvSpPr>
        <p:spPr>
          <a:xfrm>
            <a:off x="0" y="2130425"/>
            <a:ext cx="9372600" cy="1908175"/>
          </a:xfrm>
        </p:spPr>
        <p:txBody>
          <a:bodyPr/>
          <a:lstStyle/>
          <a:p>
            <a:pPr algn="l" eaLnBrk="1" hangingPunct="1"/>
            <a:r>
              <a:rPr lang="en-US" altLang="zh-CN" dirty="0"/>
              <a:t>how to stall less? </a:t>
            </a:r>
            <a:br>
              <a:rPr lang="en-US" altLang="zh-CN" dirty="0"/>
            </a:br>
            <a:endParaRPr lang="en-US" altLang="zh-CN" dirty="0"/>
          </a:p>
        </p:txBody>
      </p:sp>
      <p:sp>
        <p:nvSpPr>
          <p:cNvPr id="3" name="Content Placeholder 2"/>
          <p:cNvSpPr txBox="1"/>
          <p:nvPr/>
        </p:nvSpPr>
        <p:spPr bwMode="auto">
          <a:xfrm>
            <a:off x="0" y="2512800"/>
            <a:ext cx="9601200" cy="35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allow multiple threads to share</a:t>
            </a:r>
            <a:endParaRPr lang="en-US" altLang="zh-CN" kern="0" dirty="0">
              <a:solidFill>
                <a:srgbClr val="00B0F0"/>
              </a:solidFill>
            </a:endParaRPr>
          </a:p>
          <a:p>
            <a:pPr eaLnBrk="1" hangingPunct="1">
              <a:buFontTx/>
              <a:buNone/>
              <a:defRPr/>
            </a:pPr>
            <a:r>
              <a:rPr lang="en-US" altLang="zh-CN" kern="0" dirty="0">
                <a:solidFill>
                  <a:srgbClr val="00B0F0"/>
                </a:solidFill>
              </a:rPr>
              <a:t>functional units of a single processor</a:t>
            </a:r>
            <a:endParaRPr lang="en-US" altLang="zh-CN" kern="0" dirty="0">
              <a:solidFill>
                <a:srgbClr val="00B0F0"/>
              </a:solidFill>
            </a:endParaRPr>
          </a:p>
          <a:p>
            <a:pPr eaLnBrk="1" hangingPunct="1">
              <a:buFontTx/>
              <a:buNone/>
              <a:defRPr/>
            </a:pPr>
            <a:r>
              <a:rPr lang="en-US" altLang="zh-CN" kern="0" dirty="0">
                <a:solidFill>
                  <a:srgbClr val="00B0F0"/>
                </a:solidFill>
              </a:rPr>
              <a:t>in an overlapping fashion</a:t>
            </a:r>
            <a:endParaRPr lang="en-US" altLang="zh-CN" kern="0" dirty="0">
              <a:solidFill>
                <a:schemeClr val="bg1"/>
              </a:solidFil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Thread</a:t>
            </a:r>
            <a:endParaRPr lang="en-US" dirty="0"/>
          </a:p>
        </p:txBody>
      </p:sp>
      <p:sp>
        <p:nvSpPr>
          <p:cNvPr id="3" name="Content Placeholder 2"/>
          <p:cNvSpPr>
            <a:spLocks noGrp="1"/>
          </p:cNvSpPr>
          <p:nvPr>
            <p:ph idx="1"/>
          </p:nvPr>
        </p:nvSpPr>
        <p:spPr/>
        <p:txBody>
          <a:bodyPr/>
          <a:lstStyle/>
          <a:p>
            <a:r>
              <a:rPr lang="en-US" dirty="0"/>
              <a:t>Similar to a process in that it has state and a current program counter</a:t>
            </a:r>
            <a:endParaRPr lang="en-US" dirty="0"/>
          </a:p>
          <a:p>
            <a:r>
              <a:rPr lang="en-US" dirty="0"/>
              <a:t>Yet threads typically share the address space of a single process, allowing a thread to easily access data of threads within the same process</a:t>
            </a:r>
            <a:endParaRPr lang="en-US" dirty="0"/>
          </a:p>
          <a:p>
            <a:r>
              <a:rPr lang="en-US" dirty="0"/>
              <a:t>Thread switch is much more efficient than process switch, being helpful to hide pipeline and memory latencies</a:t>
            </a:r>
            <a:endParaRPr lang="en-US" dirty="0"/>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Multithreading</a:t>
            </a:r>
            <a:endParaRPr lang="en-US" dirty="0"/>
          </a:p>
        </p:txBody>
      </p:sp>
      <p:sp>
        <p:nvSpPr>
          <p:cNvPr id="3" name="Content Placeholder 2"/>
          <p:cNvSpPr>
            <a:spLocks noGrp="1"/>
          </p:cNvSpPr>
          <p:nvPr>
            <p:ph idx="1"/>
          </p:nvPr>
        </p:nvSpPr>
        <p:spPr/>
        <p:txBody>
          <a:bodyPr/>
          <a:lstStyle/>
          <a:p>
            <a:r>
              <a:rPr lang="en-US" dirty="0"/>
              <a:t>A</a:t>
            </a:r>
            <a:r>
              <a:rPr lang="en-US" dirty="0"/>
              <a:t> technique whereby multiple threads share a processor without requiring an intervening process switch</a:t>
            </a:r>
            <a:endParaRPr lang="en-US" dirty="0"/>
          </a:p>
          <a:p>
            <a:r>
              <a:rPr lang="en-US" dirty="0"/>
              <a:t>D</a:t>
            </a:r>
            <a:r>
              <a:rPr lang="en-US" dirty="0"/>
              <a:t>o not duplicate the entire processor as a multiprocessor does</a:t>
            </a:r>
            <a:endParaRPr lang="en-US" dirty="0"/>
          </a:p>
          <a:p>
            <a:r>
              <a:rPr lang="en-US" dirty="0"/>
              <a:t>D</a:t>
            </a:r>
            <a:r>
              <a:rPr lang="en-US" dirty="0"/>
              <a:t>uplicate only private state, such as the registers and program counter</a:t>
            </a:r>
            <a:endParaRPr lang="en-US" dirty="0"/>
          </a:p>
        </p:txBody>
      </p:sp>
    </p:spTree>
  </p:cSld>
  <p:clrMapOvr>
    <a:masterClrMapping/>
  </p:clrMapOvr>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17813</Words>
  <Application>WPS 演示</Application>
  <PresentationFormat>On-screen Show (4:3)</PresentationFormat>
  <Paragraphs>1100</Paragraphs>
  <Slides>127</Slides>
  <Notes>110</Notes>
  <HiddenSlides>0</HiddenSlides>
  <MMClips>0</MMClips>
  <ScaleCrop>false</ScaleCrop>
  <HeadingPairs>
    <vt:vector size="6" baseType="variant">
      <vt:variant>
        <vt:lpstr>已用的字体</vt:lpstr>
      </vt:variant>
      <vt:variant>
        <vt:i4>10</vt:i4>
      </vt:variant>
      <vt:variant>
        <vt:lpstr>主题</vt:lpstr>
      </vt:variant>
      <vt:variant>
        <vt:i4>3</vt:i4>
      </vt:variant>
      <vt:variant>
        <vt:lpstr>幻灯片标题</vt:lpstr>
      </vt:variant>
      <vt:variant>
        <vt:i4>127</vt:i4>
      </vt:variant>
    </vt:vector>
  </HeadingPairs>
  <TitlesOfParts>
    <vt:vector size="140" baseType="lpstr">
      <vt:lpstr>Arial</vt:lpstr>
      <vt:lpstr>宋体</vt:lpstr>
      <vt:lpstr>Wingdings</vt:lpstr>
      <vt:lpstr>Verdana</vt:lpstr>
      <vt:lpstr>微软雅黑</vt:lpstr>
      <vt:lpstr>Arial Unicode MS</vt:lpstr>
      <vt:lpstr>MS PGothic</vt:lpstr>
      <vt:lpstr>Apple Symbols</vt:lpstr>
      <vt:lpstr>Wide Latin</vt:lpstr>
      <vt:lpstr>Verdana</vt:lpstr>
      <vt:lpstr>默认设计模板</vt:lpstr>
      <vt:lpstr>1_默认设计模板</vt:lpstr>
      <vt:lpstr>2_默认设计模板</vt:lpstr>
      <vt:lpstr>Instruction-Level Parallelism Exploitation</vt:lpstr>
      <vt:lpstr>Instruction-Level Parallelism </vt:lpstr>
      <vt:lpstr>Instruction Per Cycle </vt:lpstr>
      <vt:lpstr>Instruction Per Cycle </vt:lpstr>
      <vt:lpstr>Ideal IPC &amp; 1 Data Path = 1 </vt:lpstr>
      <vt:lpstr>Ideal IPC &amp; 1 Data Path &gt; 1 </vt:lpstr>
      <vt:lpstr>Ideal IPC &amp; 1 Data Path &gt; 1 </vt:lpstr>
      <vt:lpstr>Multiple Issue</vt:lpstr>
      <vt:lpstr>Multiple Issue</vt:lpstr>
      <vt:lpstr>Multiple Issue</vt:lpstr>
      <vt:lpstr>Multiple Issue</vt:lpstr>
      <vt:lpstr>Multiple Issue</vt:lpstr>
      <vt:lpstr>Multiple Issue</vt:lpstr>
      <vt:lpstr>PowerPoint 演示文稿</vt:lpstr>
      <vt:lpstr>PowerPoint 演示文稿</vt:lpstr>
      <vt:lpstr>PowerPoint 演示文稿</vt:lpstr>
      <vt:lpstr>PowerPoint 演示文稿</vt:lpstr>
      <vt:lpstr>PowerPoint 演示文稿</vt:lpstr>
      <vt:lpstr>PowerPoint 演示文稿</vt:lpstr>
      <vt:lpstr>remember dynamic scheduling?  </vt:lpstr>
      <vt:lpstr>remember speculation?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Further Example</vt:lpstr>
      <vt:lpstr>Further Example</vt:lpstr>
      <vt:lpstr>Further Example</vt:lpstr>
      <vt:lpstr>Further Example</vt:lpstr>
      <vt:lpstr>Further Example</vt:lpstr>
      <vt:lpstr>Further Example</vt:lpstr>
      <vt:lpstr>Further Example</vt:lpstr>
      <vt:lpstr>Further Example</vt:lpstr>
      <vt:lpstr>Further Example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Further Example</vt:lpstr>
      <vt:lpstr>Further Example</vt:lpstr>
      <vt:lpstr>Further Example</vt:lpstr>
      <vt:lpstr>Further Example</vt:lpstr>
      <vt:lpstr>multiple issue works!  </vt:lpstr>
      <vt:lpstr>how to issue more?  </vt:lpstr>
      <vt:lpstr>how to issue more?  </vt:lpstr>
      <vt:lpstr>how to issue more?  </vt:lpstr>
      <vt:lpstr>how to  </vt:lpstr>
      <vt:lpstr>Branch-Target Buffer</vt:lpstr>
      <vt:lpstr>Branch-Target Buffer</vt:lpstr>
      <vt:lpstr>Branch-Target Buffer</vt:lpstr>
      <vt:lpstr>Branch-Target Buffer</vt:lpstr>
      <vt:lpstr>Branch-Target Buffer</vt:lpstr>
      <vt:lpstr>Branch-Target Buffer</vt:lpstr>
      <vt:lpstr>Branch-Target Buffer</vt:lpstr>
      <vt:lpstr>Branch-Target Buffer</vt:lpstr>
      <vt:lpstr>Branch-Target Buffer</vt:lpstr>
      <vt:lpstr>Branch-Target Buffer</vt:lpstr>
      <vt:lpstr>Branch-Target Buffer</vt:lpstr>
      <vt:lpstr>Return Address Stack</vt:lpstr>
      <vt:lpstr>Return Address Stack</vt:lpstr>
      <vt:lpstr>Return Address Stack</vt:lpstr>
      <vt:lpstr>Return Address Stack</vt:lpstr>
      <vt:lpstr>Return Address Stack</vt:lpstr>
      <vt:lpstr>Integrated Instr Fetch Unit</vt:lpstr>
      <vt:lpstr>how to stall less?  </vt:lpstr>
      <vt:lpstr>how to stall less?  </vt:lpstr>
      <vt:lpstr>Thread</vt:lpstr>
      <vt:lpstr>Multithreading</vt:lpstr>
      <vt:lpstr>Multithreading</vt:lpstr>
      <vt:lpstr>Fine-Grained Multithreading</vt:lpstr>
      <vt:lpstr>Coarse-Grained Multithreading</vt:lpstr>
      <vt:lpstr>Simultaneous Multithreading</vt:lpstr>
      <vt:lpstr>examples  </vt:lpstr>
      <vt:lpstr>ARM Cortex-A53</vt:lpstr>
      <vt:lpstr>ARM Cortex-A53</vt:lpstr>
      <vt:lpstr>Misprediction Rate</vt:lpstr>
      <vt:lpstr>Misprediction Overhead</vt:lpstr>
      <vt:lpstr>Cortex-A53 Performance</vt:lpstr>
      <vt:lpstr>Intel Core i7-6700</vt:lpstr>
      <vt:lpstr>Intel Core i7-6700</vt:lpstr>
      <vt:lpstr>Intel Core i7-6700</vt:lpstr>
      <vt:lpstr>Intel Core i7-6700</vt:lpstr>
      <vt:lpstr>Intel Core i7-6700</vt:lpstr>
      <vt:lpstr>Intel Core i7-6700</vt:lpstr>
      <vt:lpstr>Intel Core i7-6700</vt:lpstr>
      <vt:lpstr>Intel Core i7-6700</vt:lpstr>
      <vt:lpstr>Intel Core i7-6700</vt:lpstr>
      <vt:lpstr>Intel Core i7-6700</vt:lpstr>
      <vt:lpstr>i7-6700 Performance</vt:lpstr>
      <vt:lpstr>i7-6700 Performance</vt:lpstr>
      <vt:lpstr>Review</vt:lpstr>
      <vt:lpstr> Appendix C</vt:lpstr>
      <vt:lpstr>?</vt:lpstr>
      <vt:lpstr>PowerPoint 演示文稿</vt:lpstr>
      <vt:lpstr>PowerPoint 演示文稿</vt:lpstr>
      <vt:lpstr>#What’s More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dc:creator>
  <cp:lastModifiedBy>「   」</cp:lastModifiedBy>
  <cp:revision>2176</cp:revision>
  <cp:lastPrinted>2113-01-01T00:00:00Z</cp:lastPrinted>
  <dcterms:created xsi:type="dcterms:W3CDTF">2113-01-01T00:00:00Z</dcterms:created>
  <dcterms:modified xsi:type="dcterms:W3CDTF">2022-01-03T08:16:39Z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ICV">
    <vt:lpwstr>821A3E45305842F890ECB2EFF3E3D3C1</vt:lpwstr>
  </property>
  <property fmtid="{D5CDD505-2E9C-101B-9397-08002B2CF9AE}" pid="4" name="KSOProductBuildVer">
    <vt:lpwstr>2052-11.1.0.11194</vt:lpwstr>
  </property>
</Properties>
</file>

<file path=docProps/thumbnail.jpeg>
</file>